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Lst>
  <p:sldSz cx="18288000" cy="10287000"/>
  <p:notesSz cx="6858000" cy="9144000"/>
  <p:embeddedFontLst>
    <p:embeddedFont>
      <p:font typeface="Libre Baskerville" charset="1" panose="02000000000000000000"/>
      <p:regular r:id="rId24"/>
    </p:embeddedFont>
    <p:embeddedFont>
      <p:font typeface="Holiday" charset="1" panose="00000000000000000000"/>
      <p:regular r:id="rId25"/>
    </p:embeddedFont>
    <p:embeddedFont>
      <p:font typeface="Libre Baskerville Bold" charset="1" panose="02000000000000000000"/>
      <p:regular r:id="rId26"/>
    </p:embeddedFont>
    <p:embeddedFont>
      <p:font typeface="Inter Heavy" charset="1" panose="02000503000000020004"/>
      <p:regular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63.png" Type="http://schemas.openxmlformats.org/officeDocument/2006/relationships/image"/><Relationship Id="rId4" Target="../media/image61.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64.png" Type="http://schemas.openxmlformats.org/officeDocument/2006/relationships/image"/><Relationship Id="rId4" Target="../media/image65.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6.png" Type="http://schemas.openxmlformats.org/officeDocument/2006/relationships/image"/><Relationship Id="rId4" Target="../media/image17.svg" Type="http://schemas.openxmlformats.org/officeDocument/2006/relationships/image"/><Relationship Id="rId5" Target="../media/image20.png" Type="http://schemas.openxmlformats.org/officeDocument/2006/relationships/image"/><Relationship Id="rId6" Target="../media/image66.png" Type="http://schemas.openxmlformats.org/officeDocument/2006/relationships/image"/><Relationship Id="rId7" Target="../media/image67.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6.png" Type="http://schemas.openxmlformats.org/officeDocument/2006/relationships/image"/><Relationship Id="rId4" Target="../media/image17.svg" Type="http://schemas.openxmlformats.org/officeDocument/2006/relationships/image"/><Relationship Id="rId5" Target="../media/image68.png" Type="http://schemas.openxmlformats.org/officeDocument/2006/relationships/image"/><Relationship Id="rId6" Target="../media/image69.png" Type="http://schemas.openxmlformats.org/officeDocument/2006/relationships/image"/><Relationship Id="rId7" Target="../media/image70.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0.png" Type="http://schemas.openxmlformats.org/officeDocument/2006/relationships/image"/><Relationship Id="rId4" Target="../media/image71.png" Type="http://schemas.openxmlformats.org/officeDocument/2006/relationships/image"/><Relationship Id="rId5" Target="../media/image72.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0.png" Type="http://schemas.openxmlformats.org/officeDocument/2006/relationships/image"/><Relationship Id="rId4" Target="../media/image73.png" Type="http://schemas.openxmlformats.org/officeDocument/2006/relationships/image"/><Relationship Id="rId5" Target="../media/image74.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75.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6.png" Type="http://schemas.openxmlformats.org/officeDocument/2006/relationships/image"/><Relationship Id="rId3" Target="../media/image1.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7.png" Type="http://schemas.openxmlformats.org/officeDocument/2006/relationships/image"/><Relationship Id="rId3" Target="../media/image14.png" Type="http://schemas.openxmlformats.org/officeDocument/2006/relationships/image"/><Relationship Id="rId4" Target="../media/image15.png" Type="http://schemas.openxmlformats.org/officeDocument/2006/relationships/image"/><Relationship Id="rId5" Target="../media/image78.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png" Type="http://schemas.openxmlformats.org/officeDocument/2006/relationships/image"/><Relationship Id="rId11" Target="../media/image12.svg" Type="http://schemas.openxmlformats.org/officeDocument/2006/relationships/image"/><Relationship Id="rId12" Target="../media/image1.png" Type="http://schemas.openxmlformats.org/officeDocument/2006/relationships/image"/><Relationship Id="rId2" Target="../media/image3.png" Type="http://schemas.openxmlformats.org/officeDocument/2006/relationships/image"/><Relationship Id="rId3" Target="../media/image4.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 Id="rId8" Target="../media/image9.png" Type="http://schemas.openxmlformats.org/officeDocument/2006/relationships/image"/><Relationship Id="rId9" Target="../media/image10.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1.png" Type="http://schemas.openxmlformats.org/officeDocument/2006/relationships/image"/><Relationship Id="rId11" Target="../media/image22.png" Type="http://schemas.openxmlformats.org/officeDocument/2006/relationships/image"/><Relationship Id="rId12" Target="../media/image23.png" Type="http://schemas.openxmlformats.org/officeDocument/2006/relationships/image"/><Relationship Id="rId13" Target="../media/image1.png" Type="http://schemas.openxmlformats.org/officeDocument/2006/relationships/image"/><Relationship Id="rId2" Target="../media/image13.jpeg" Type="http://schemas.openxmlformats.org/officeDocument/2006/relationships/image"/><Relationship Id="rId3" Target="../media/image14.png" Type="http://schemas.openxmlformats.org/officeDocument/2006/relationships/image"/><Relationship Id="rId4" Target="../media/image15.png" Type="http://schemas.openxmlformats.org/officeDocument/2006/relationships/image"/><Relationship Id="rId5" Target="../media/image16.png" Type="http://schemas.openxmlformats.org/officeDocument/2006/relationships/image"/><Relationship Id="rId6" Target="../media/image17.svg" Type="http://schemas.openxmlformats.org/officeDocument/2006/relationships/image"/><Relationship Id="rId7" Target="../media/image18.png" Type="http://schemas.openxmlformats.org/officeDocument/2006/relationships/image"/><Relationship Id="rId8" Target="../media/image19.svg" Type="http://schemas.openxmlformats.org/officeDocument/2006/relationships/image"/><Relationship Id="rId9" Target="../media/image20.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 Id="rId3" Target="../media/image1.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3.png" Type="http://schemas.openxmlformats.org/officeDocument/2006/relationships/image"/><Relationship Id="rId11" Target="../media/image34.svg" Type="http://schemas.openxmlformats.org/officeDocument/2006/relationships/image"/><Relationship Id="rId12" Target="../media/image35.png" Type="http://schemas.openxmlformats.org/officeDocument/2006/relationships/image"/><Relationship Id="rId13" Target="../media/image36.svg" Type="http://schemas.openxmlformats.org/officeDocument/2006/relationships/image"/><Relationship Id="rId14" Target="../media/image37.png" Type="http://schemas.openxmlformats.org/officeDocument/2006/relationships/image"/><Relationship Id="rId15" Target="../media/image38.svg" Type="http://schemas.openxmlformats.org/officeDocument/2006/relationships/image"/><Relationship Id="rId16" Target="../media/image39.png" Type="http://schemas.openxmlformats.org/officeDocument/2006/relationships/image"/><Relationship Id="rId17" Target="../media/image40.svg" Type="http://schemas.openxmlformats.org/officeDocument/2006/relationships/image"/><Relationship Id="rId18" Target="../media/image41.png" Type="http://schemas.openxmlformats.org/officeDocument/2006/relationships/image"/><Relationship Id="rId19" Target="../media/image42.svg" Type="http://schemas.openxmlformats.org/officeDocument/2006/relationships/image"/><Relationship Id="rId2" Target="../media/image25.png" Type="http://schemas.openxmlformats.org/officeDocument/2006/relationships/image"/><Relationship Id="rId20" Target="../media/image43.png" Type="http://schemas.openxmlformats.org/officeDocument/2006/relationships/image"/><Relationship Id="rId21" Target="../media/image44.svg" Type="http://schemas.openxmlformats.org/officeDocument/2006/relationships/image"/><Relationship Id="rId22" Target="../media/image45.png" Type="http://schemas.openxmlformats.org/officeDocument/2006/relationships/image"/><Relationship Id="rId23" Target="../media/image46.svg" Type="http://schemas.openxmlformats.org/officeDocument/2006/relationships/image"/><Relationship Id="rId24" Target="../media/image47.png" Type="http://schemas.openxmlformats.org/officeDocument/2006/relationships/image"/><Relationship Id="rId25" Target="../media/image48.svg" Type="http://schemas.openxmlformats.org/officeDocument/2006/relationships/image"/><Relationship Id="rId26" Target="../media/image49.png" Type="http://schemas.openxmlformats.org/officeDocument/2006/relationships/image"/><Relationship Id="rId27" Target="../media/image50.svg" Type="http://schemas.openxmlformats.org/officeDocument/2006/relationships/image"/><Relationship Id="rId28" Target="https://www.kaggle.com/competitions/titanic" TargetMode="External" Type="http://schemas.openxmlformats.org/officeDocument/2006/relationships/hyperlink"/><Relationship Id="rId3" Target="../media/image26.svg" Type="http://schemas.openxmlformats.org/officeDocument/2006/relationships/image"/><Relationship Id="rId4" Target="../media/image27.png" Type="http://schemas.openxmlformats.org/officeDocument/2006/relationships/image"/><Relationship Id="rId5" Target="../media/image28.svg" Type="http://schemas.openxmlformats.org/officeDocument/2006/relationships/image"/><Relationship Id="rId6" Target="../media/image29.png" Type="http://schemas.openxmlformats.org/officeDocument/2006/relationships/image"/><Relationship Id="rId7" Target="../media/image30.svg" Type="http://schemas.openxmlformats.org/officeDocument/2006/relationships/image"/><Relationship Id="rId8" Target="../media/image31.png" Type="http://schemas.openxmlformats.org/officeDocument/2006/relationships/image"/><Relationship Id="rId9" Target="../media/image32.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51.png" Type="http://schemas.openxmlformats.org/officeDocument/2006/relationships/image"/><Relationship Id="rId4" Target="../media/image52.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53.png" Type="http://schemas.openxmlformats.org/officeDocument/2006/relationships/image"/><Relationship Id="rId4" Target="../media/image54.png" Type="http://schemas.openxmlformats.org/officeDocument/2006/relationships/image"/><Relationship Id="rId5" Target="../media/image55.png" Type="http://schemas.openxmlformats.org/officeDocument/2006/relationships/image"/><Relationship Id="rId6" Target="../media/image56.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57.png" Type="http://schemas.openxmlformats.org/officeDocument/2006/relationships/image"/><Relationship Id="rId4" Target="../media/image58.png" Type="http://schemas.openxmlformats.org/officeDocument/2006/relationships/image"/><Relationship Id="rId5" Target="../media/image59.png" Type="http://schemas.openxmlformats.org/officeDocument/2006/relationships/image"/><Relationship Id="rId6" Target="../media/image60.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61.png" Type="http://schemas.openxmlformats.org/officeDocument/2006/relationships/image"/><Relationship Id="rId4" Target="../media/image62.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EFEFEF"/>
        </a:solidFill>
      </p:bgPr>
    </p:bg>
    <p:spTree>
      <p:nvGrpSpPr>
        <p:cNvPr id="1" name=""/>
        <p:cNvGrpSpPr/>
        <p:nvPr/>
      </p:nvGrpSpPr>
      <p:grpSpPr>
        <a:xfrm>
          <a:off x="0" y="0"/>
          <a:ext cx="0" cy="0"/>
          <a:chOff x="0" y="0"/>
          <a:chExt cx="0" cy="0"/>
        </a:xfrm>
      </p:grpSpPr>
      <p:grpSp>
        <p:nvGrpSpPr>
          <p:cNvPr name="Group 2" id="2"/>
          <p:cNvGrpSpPr/>
          <p:nvPr/>
        </p:nvGrpSpPr>
        <p:grpSpPr>
          <a:xfrm rot="0">
            <a:off x="14177116" y="8996382"/>
            <a:ext cx="3586444" cy="865464"/>
            <a:chOff x="0" y="0"/>
            <a:chExt cx="4781926" cy="1153952"/>
          </a:xfrm>
        </p:grpSpPr>
        <p:sp>
          <p:nvSpPr>
            <p:cNvPr name="Freeform 3" id="3"/>
            <p:cNvSpPr/>
            <p:nvPr/>
          </p:nvSpPr>
          <p:spPr>
            <a:xfrm flipH="false" flipV="false" rot="0">
              <a:off x="3273068" y="426321"/>
              <a:ext cx="1508858" cy="727631"/>
            </a:xfrm>
            <a:custGeom>
              <a:avLst/>
              <a:gdLst/>
              <a:ahLst/>
              <a:cxnLst/>
              <a:rect r="r" b="b" t="t" l="l"/>
              <a:pathLst>
                <a:path h="727631" w="1508858">
                  <a:moveTo>
                    <a:pt x="0" y="0"/>
                  </a:moveTo>
                  <a:lnTo>
                    <a:pt x="1508858" y="0"/>
                  </a:lnTo>
                  <a:lnTo>
                    <a:pt x="1508858" y="727631"/>
                  </a:lnTo>
                  <a:lnTo>
                    <a:pt x="0" y="727631"/>
                  </a:lnTo>
                  <a:lnTo>
                    <a:pt x="0" y="0"/>
                  </a:lnTo>
                  <a:close/>
                </a:path>
              </a:pathLst>
            </a:custGeom>
            <a:blipFill>
              <a:blip r:embed="rId2"/>
              <a:stretch>
                <a:fillRect l="0" t="-19121" r="0" b="-19121"/>
              </a:stretch>
            </a:blipFill>
          </p:spPr>
        </p:sp>
        <p:sp>
          <p:nvSpPr>
            <p:cNvPr name="TextBox 4" id="4"/>
            <p:cNvSpPr txBox="true"/>
            <p:nvPr/>
          </p:nvSpPr>
          <p:spPr>
            <a:xfrm rot="0">
              <a:off x="0" y="9525"/>
              <a:ext cx="4781926" cy="610489"/>
            </a:xfrm>
            <a:prstGeom prst="rect">
              <a:avLst/>
            </a:prstGeom>
          </p:spPr>
          <p:txBody>
            <a:bodyPr anchor="t" rtlCol="false" tIns="0" lIns="0" bIns="0" rIns="0">
              <a:spAutoFit/>
            </a:bodyPr>
            <a:lstStyle/>
            <a:p>
              <a:pPr algn="ctr">
                <a:lnSpc>
                  <a:spcPts val="1887"/>
                </a:lnSpc>
              </a:pPr>
              <a:r>
                <a:rPr lang="en-US" sz="1547">
                  <a:solidFill>
                    <a:srgbClr val="131313"/>
                  </a:solidFill>
                  <a:latin typeface="Libre Baskerville"/>
                  <a:ea typeface="Libre Baskerville"/>
                  <a:cs typeface="Libre Baskerville"/>
                  <a:sym typeface="Libre Baskerville"/>
                </a:rPr>
                <a:t>Data Science Digital Skill Fair 30.0</a:t>
              </a:r>
            </a:p>
            <a:p>
              <a:pPr algn="ctr" marL="0" indent="0" lvl="0">
                <a:lnSpc>
                  <a:spcPts val="1887"/>
                </a:lnSpc>
                <a:spcBef>
                  <a:spcPct val="0"/>
                </a:spcBef>
              </a:pPr>
              <a:r>
                <a:rPr lang="en-US" sz="1547">
                  <a:solidFill>
                    <a:srgbClr val="131313"/>
                  </a:solidFill>
                  <a:latin typeface="Libre Baskerville"/>
                  <a:ea typeface="Libre Baskerville"/>
                  <a:cs typeface="Libre Baskerville"/>
                  <a:sym typeface="Libre Baskerville"/>
                </a:rPr>
                <a:t>             by: </a:t>
              </a:r>
            </a:p>
          </p:txBody>
        </p:sp>
      </p:grpSp>
      <p:sp>
        <p:nvSpPr>
          <p:cNvPr name="Freeform 5" id="5"/>
          <p:cNvSpPr/>
          <p:nvPr/>
        </p:nvSpPr>
        <p:spPr>
          <a:xfrm flipH="false" flipV="false" rot="0">
            <a:off x="-213753" y="-2148915"/>
            <a:ext cx="19407904" cy="9376784"/>
          </a:xfrm>
          <a:custGeom>
            <a:avLst/>
            <a:gdLst/>
            <a:ahLst/>
            <a:cxnLst/>
            <a:rect r="r" b="b" t="t" l="l"/>
            <a:pathLst>
              <a:path h="9376784" w="19407904">
                <a:moveTo>
                  <a:pt x="0" y="0"/>
                </a:moveTo>
                <a:lnTo>
                  <a:pt x="19407904" y="0"/>
                </a:lnTo>
                <a:lnTo>
                  <a:pt x="19407904" y="9376783"/>
                </a:lnTo>
                <a:lnTo>
                  <a:pt x="0" y="9376783"/>
                </a:lnTo>
                <a:lnTo>
                  <a:pt x="0" y="0"/>
                </a:lnTo>
                <a:close/>
              </a:path>
            </a:pathLst>
          </a:custGeom>
          <a:blipFill>
            <a:blip r:embed="rId3"/>
            <a:stretch>
              <a:fillRect l="0" t="-17229" r="0" b="-34899"/>
            </a:stretch>
          </a:blipFill>
        </p:spPr>
      </p:sp>
      <p:sp>
        <p:nvSpPr>
          <p:cNvPr name="TextBox 6" id="6"/>
          <p:cNvSpPr txBox="true"/>
          <p:nvPr/>
        </p:nvSpPr>
        <p:spPr>
          <a:xfrm rot="0">
            <a:off x="4110884" y="9056979"/>
            <a:ext cx="10066232" cy="247501"/>
          </a:xfrm>
          <a:prstGeom prst="rect">
            <a:avLst/>
          </a:prstGeom>
        </p:spPr>
        <p:txBody>
          <a:bodyPr anchor="t" rtlCol="false" tIns="0" lIns="0" bIns="0" rIns="0">
            <a:spAutoFit/>
          </a:bodyPr>
          <a:lstStyle/>
          <a:p>
            <a:pPr algn="ctr" marL="0" indent="0" lvl="0">
              <a:lnSpc>
                <a:spcPts val="1800"/>
              </a:lnSpc>
              <a:spcBef>
                <a:spcPct val="0"/>
              </a:spcBef>
            </a:pPr>
            <a:r>
              <a:rPr lang="en-US" sz="2000">
                <a:solidFill>
                  <a:srgbClr val="131313"/>
                </a:solidFill>
                <a:latin typeface="Libre Baskerville"/>
                <a:ea typeface="Libre Baskerville"/>
                <a:cs typeface="Libre Baskerville"/>
                <a:sym typeface="Libre Baskerville"/>
              </a:rPr>
              <a:t>by: Dionixius</a:t>
            </a:r>
          </a:p>
        </p:txBody>
      </p:sp>
      <p:sp>
        <p:nvSpPr>
          <p:cNvPr name="TextBox 7" id="7"/>
          <p:cNvSpPr txBox="true"/>
          <p:nvPr/>
        </p:nvSpPr>
        <p:spPr>
          <a:xfrm rot="0">
            <a:off x="4110884" y="7542193"/>
            <a:ext cx="10066232" cy="1324285"/>
          </a:xfrm>
          <a:prstGeom prst="rect">
            <a:avLst/>
          </a:prstGeom>
        </p:spPr>
        <p:txBody>
          <a:bodyPr anchor="t" rtlCol="false" tIns="0" lIns="0" bIns="0" rIns="0">
            <a:spAutoFit/>
          </a:bodyPr>
          <a:lstStyle/>
          <a:p>
            <a:pPr algn="ctr" marL="0" indent="0" lvl="0">
              <a:lnSpc>
                <a:spcPts val="9685"/>
              </a:lnSpc>
              <a:spcBef>
                <a:spcPct val="0"/>
              </a:spcBef>
            </a:pPr>
            <a:r>
              <a:rPr lang="en-US" sz="10762">
                <a:solidFill>
                  <a:srgbClr val="131313"/>
                </a:solidFill>
                <a:latin typeface="Holiday"/>
                <a:ea typeface="Holiday"/>
                <a:cs typeface="Holiday"/>
                <a:sym typeface="Holiday"/>
              </a:rPr>
              <a:t>sinking the ‘unsinkable’</a:t>
            </a:r>
          </a:p>
        </p:txBody>
      </p:sp>
      <p:sp>
        <p:nvSpPr>
          <p:cNvPr name="TextBox 8" id="8"/>
          <p:cNvSpPr txBox="true"/>
          <p:nvPr/>
        </p:nvSpPr>
        <p:spPr>
          <a:xfrm rot="0">
            <a:off x="3239058" y="6429285"/>
            <a:ext cx="11809884" cy="665233"/>
          </a:xfrm>
          <a:prstGeom prst="rect">
            <a:avLst/>
          </a:prstGeom>
        </p:spPr>
        <p:txBody>
          <a:bodyPr anchor="t" rtlCol="false" tIns="0" lIns="0" bIns="0" rIns="0">
            <a:spAutoFit/>
          </a:bodyPr>
          <a:lstStyle/>
          <a:p>
            <a:pPr algn="ctr">
              <a:lnSpc>
                <a:spcPts val="5303"/>
              </a:lnSpc>
              <a:spcBef>
                <a:spcPct val="0"/>
              </a:spcBef>
            </a:pPr>
            <a:r>
              <a:rPr lang="en-US" sz="4347">
                <a:solidFill>
                  <a:srgbClr val="FFFFFF"/>
                </a:solidFill>
                <a:latin typeface="Libre Baskerville"/>
                <a:ea typeface="Libre Baskerville"/>
                <a:cs typeface="Libre Baskerville"/>
                <a:sym typeface="Libre Baskerville"/>
              </a:rPr>
              <a:t>Titanic - Machine Learning from Disaster</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989898"/>
        </a:solidFill>
      </p:bgPr>
    </p:bg>
    <p:spTree>
      <p:nvGrpSpPr>
        <p:cNvPr id="1" name=""/>
        <p:cNvGrpSpPr/>
        <p:nvPr/>
      </p:nvGrpSpPr>
      <p:grpSpPr>
        <a:xfrm>
          <a:off x="0" y="0"/>
          <a:ext cx="0" cy="0"/>
          <a:chOff x="0" y="0"/>
          <a:chExt cx="0" cy="0"/>
        </a:xfrm>
      </p:grpSpPr>
      <p:sp>
        <p:nvSpPr>
          <p:cNvPr name="AutoShape 2" id="2"/>
          <p:cNvSpPr/>
          <p:nvPr/>
        </p:nvSpPr>
        <p:spPr>
          <a:xfrm rot="0">
            <a:off x="207455" y="207455"/>
            <a:ext cx="17873089" cy="9872089"/>
          </a:xfrm>
          <a:prstGeom prst="rect">
            <a:avLst/>
          </a:prstGeom>
          <a:solidFill>
            <a:srgbClr val="EAEAEA"/>
          </a:solidFill>
        </p:spPr>
      </p:sp>
      <p:grpSp>
        <p:nvGrpSpPr>
          <p:cNvPr name="Group 3" id="3"/>
          <p:cNvGrpSpPr/>
          <p:nvPr/>
        </p:nvGrpSpPr>
        <p:grpSpPr>
          <a:xfrm rot="0">
            <a:off x="14177116" y="8996382"/>
            <a:ext cx="3586444" cy="865464"/>
            <a:chOff x="0" y="0"/>
            <a:chExt cx="4781926" cy="1153952"/>
          </a:xfrm>
        </p:grpSpPr>
        <p:sp>
          <p:nvSpPr>
            <p:cNvPr name="Freeform 4" id="4"/>
            <p:cNvSpPr/>
            <p:nvPr/>
          </p:nvSpPr>
          <p:spPr>
            <a:xfrm flipH="false" flipV="false" rot="0">
              <a:off x="3273068" y="426321"/>
              <a:ext cx="1508858" cy="727631"/>
            </a:xfrm>
            <a:custGeom>
              <a:avLst/>
              <a:gdLst/>
              <a:ahLst/>
              <a:cxnLst/>
              <a:rect r="r" b="b" t="t" l="l"/>
              <a:pathLst>
                <a:path h="727631" w="1508858">
                  <a:moveTo>
                    <a:pt x="0" y="0"/>
                  </a:moveTo>
                  <a:lnTo>
                    <a:pt x="1508858" y="0"/>
                  </a:lnTo>
                  <a:lnTo>
                    <a:pt x="1508858" y="727631"/>
                  </a:lnTo>
                  <a:lnTo>
                    <a:pt x="0" y="727631"/>
                  </a:lnTo>
                  <a:lnTo>
                    <a:pt x="0" y="0"/>
                  </a:lnTo>
                  <a:close/>
                </a:path>
              </a:pathLst>
            </a:custGeom>
            <a:blipFill>
              <a:blip r:embed="rId2"/>
              <a:stretch>
                <a:fillRect l="0" t="-19121" r="0" b="-19121"/>
              </a:stretch>
            </a:blipFill>
          </p:spPr>
        </p:sp>
        <p:sp>
          <p:nvSpPr>
            <p:cNvPr name="TextBox 5" id="5"/>
            <p:cNvSpPr txBox="true"/>
            <p:nvPr/>
          </p:nvSpPr>
          <p:spPr>
            <a:xfrm rot="0">
              <a:off x="0" y="9525"/>
              <a:ext cx="4781926" cy="610489"/>
            </a:xfrm>
            <a:prstGeom prst="rect">
              <a:avLst/>
            </a:prstGeom>
          </p:spPr>
          <p:txBody>
            <a:bodyPr anchor="t" rtlCol="false" tIns="0" lIns="0" bIns="0" rIns="0">
              <a:spAutoFit/>
            </a:bodyPr>
            <a:lstStyle/>
            <a:p>
              <a:pPr algn="ctr">
                <a:lnSpc>
                  <a:spcPts val="1887"/>
                </a:lnSpc>
              </a:pPr>
              <a:r>
                <a:rPr lang="en-US" sz="1547">
                  <a:solidFill>
                    <a:srgbClr val="131313"/>
                  </a:solidFill>
                  <a:latin typeface="Libre Baskerville"/>
                  <a:ea typeface="Libre Baskerville"/>
                  <a:cs typeface="Libre Baskerville"/>
                  <a:sym typeface="Libre Baskerville"/>
                </a:rPr>
                <a:t>Data Science Digital Skill Fair 30.0</a:t>
              </a:r>
            </a:p>
            <a:p>
              <a:pPr algn="ctr" marL="0" indent="0" lvl="0">
                <a:lnSpc>
                  <a:spcPts val="1887"/>
                </a:lnSpc>
                <a:spcBef>
                  <a:spcPct val="0"/>
                </a:spcBef>
              </a:pPr>
              <a:r>
                <a:rPr lang="en-US" sz="1547">
                  <a:solidFill>
                    <a:srgbClr val="131313"/>
                  </a:solidFill>
                  <a:latin typeface="Libre Baskerville"/>
                  <a:ea typeface="Libre Baskerville"/>
                  <a:cs typeface="Libre Baskerville"/>
                  <a:sym typeface="Libre Baskerville"/>
                </a:rPr>
                <a:t>             by: </a:t>
              </a:r>
            </a:p>
          </p:txBody>
        </p:sp>
      </p:grpSp>
      <p:sp>
        <p:nvSpPr>
          <p:cNvPr name="Freeform 6" id="6"/>
          <p:cNvSpPr/>
          <p:nvPr/>
        </p:nvSpPr>
        <p:spPr>
          <a:xfrm flipH="false" flipV="false" rot="0">
            <a:off x="1028700" y="3389910"/>
            <a:ext cx="9211826" cy="2100943"/>
          </a:xfrm>
          <a:custGeom>
            <a:avLst/>
            <a:gdLst/>
            <a:ahLst/>
            <a:cxnLst/>
            <a:rect r="r" b="b" t="t" l="l"/>
            <a:pathLst>
              <a:path h="2100943" w="9211826">
                <a:moveTo>
                  <a:pt x="0" y="0"/>
                </a:moveTo>
                <a:lnTo>
                  <a:pt x="9211826" y="0"/>
                </a:lnTo>
                <a:lnTo>
                  <a:pt x="9211826" y="2100943"/>
                </a:lnTo>
                <a:lnTo>
                  <a:pt x="0" y="2100943"/>
                </a:lnTo>
                <a:lnTo>
                  <a:pt x="0" y="0"/>
                </a:lnTo>
                <a:close/>
              </a:path>
            </a:pathLst>
          </a:custGeom>
          <a:blipFill>
            <a:blip r:embed="rId3"/>
            <a:stretch>
              <a:fillRect l="0" t="0" r="0" b="0"/>
            </a:stretch>
          </a:blipFill>
        </p:spPr>
      </p:sp>
      <p:grpSp>
        <p:nvGrpSpPr>
          <p:cNvPr name="Group 7" id="7"/>
          <p:cNvGrpSpPr/>
          <p:nvPr/>
        </p:nvGrpSpPr>
        <p:grpSpPr>
          <a:xfrm rot="5400000">
            <a:off x="5083991" y="5717032"/>
            <a:ext cx="546048" cy="297644"/>
            <a:chOff x="0" y="0"/>
            <a:chExt cx="816056" cy="444823"/>
          </a:xfrm>
        </p:grpSpPr>
        <p:sp>
          <p:nvSpPr>
            <p:cNvPr name="Freeform 8" id="8"/>
            <p:cNvSpPr/>
            <p:nvPr/>
          </p:nvSpPr>
          <p:spPr>
            <a:xfrm flipH="false" flipV="false" rot="0">
              <a:off x="0" y="0"/>
              <a:ext cx="816056" cy="444823"/>
            </a:xfrm>
            <a:custGeom>
              <a:avLst/>
              <a:gdLst/>
              <a:ahLst/>
              <a:cxnLst/>
              <a:rect r="r" b="b" t="t" l="l"/>
              <a:pathLst>
                <a:path h="444823" w="816056">
                  <a:moveTo>
                    <a:pt x="816056" y="222412"/>
                  </a:moveTo>
                  <a:lnTo>
                    <a:pt x="409656" y="0"/>
                  </a:lnTo>
                  <a:lnTo>
                    <a:pt x="409656" y="203200"/>
                  </a:lnTo>
                  <a:lnTo>
                    <a:pt x="0" y="203200"/>
                  </a:lnTo>
                  <a:lnTo>
                    <a:pt x="0" y="241623"/>
                  </a:lnTo>
                  <a:lnTo>
                    <a:pt x="409656" y="241623"/>
                  </a:lnTo>
                  <a:lnTo>
                    <a:pt x="409656" y="444823"/>
                  </a:lnTo>
                  <a:lnTo>
                    <a:pt x="816056" y="222412"/>
                  </a:lnTo>
                  <a:close/>
                </a:path>
              </a:pathLst>
            </a:custGeom>
            <a:solidFill>
              <a:srgbClr val="000000"/>
            </a:solidFill>
          </p:spPr>
        </p:sp>
        <p:sp>
          <p:nvSpPr>
            <p:cNvPr name="TextBox 9" id="9"/>
            <p:cNvSpPr txBox="true"/>
            <p:nvPr/>
          </p:nvSpPr>
          <p:spPr>
            <a:xfrm>
              <a:off x="0" y="212725"/>
              <a:ext cx="714456" cy="28898"/>
            </a:xfrm>
            <a:prstGeom prst="rect">
              <a:avLst/>
            </a:prstGeom>
          </p:spPr>
          <p:txBody>
            <a:bodyPr anchor="ctr" rtlCol="false" tIns="50800" lIns="50800" bIns="50800" rIns="50800"/>
            <a:lstStyle/>
            <a:p>
              <a:pPr algn="ctr">
                <a:lnSpc>
                  <a:spcPts val="1887"/>
                </a:lnSpc>
              </a:pPr>
            </a:p>
          </p:txBody>
        </p:sp>
      </p:grpSp>
      <p:sp>
        <p:nvSpPr>
          <p:cNvPr name="TextBox 10" id="10"/>
          <p:cNvSpPr txBox="true"/>
          <p:nvPr/>
        </p:nvSpPr>
        <p:spPr>
          <a:xfrm rot="0">
            <a:off x="2599629" y="1021172"/>
            <a:ext cx="13088742" cy="457088"/>
          </a:xfrm>
          <a:prstGeom prst="rect">
            <a:avLst/>
          </a:prstGeom>
        </p:spPr>
        <p:txBody>
          <a:bodyPr anchor="t" rtlCol="false" tIns="0" lIns="0" bIns="0" rIns="0">
            <a:spAutoFit/>
          </a:bodyPr>
          <a:lstStyle/>
          <a:p>
            <a:pPr algn="ctr">
              <a:lnSpc>
                <a:spcPts val="3600"/>
              </a:lnSpc>
            </a:pPr>
            <a:r>
              <a:rPr lang="en-US" sz="3000" spc="300">
                <a:solidFill>
                  <a:srgbClr val="000000"/>
                </a:solidFill>
                <a:latin typeface="Libre Baskerville Bold"/>
                <a:ea typeface="Libre Baskerville Bold"/>
                <a:cs typeface="Libre Baskerville Bold"/>
                <a:sym typeface="Libre Baskerville Bold"/>
              </a:rPr>
              <a:t>DATA SCRAPPING - EDA + FEATURE ENGINEERING</a:t>
            </a:r>
          </a:p>
        </p:txBody>
      </p:sp>
      <p:sp>
        <p:nvSpPr>
          <p:cNvPr name="TextBox 11" id="11"/>
          <p:cNvSpPr txBox="true"/>
          <p:nvPr/>
        </p:nvSpPr>
        <p:spPr>
          <a:xfrm rot="0">
            <a:off x="1028700" y="2234313"/>
            <a:ext cx="5431653" cy="393597"/>
          </a:xfrm>
          <a:prstGeom prst="rect">
            <a:avLst/>
          </a:prstGeom>
        </p:spPr>
        <p:txBody>
          <a:bodyPr anchor="t" rtlCol="false" tIns="0" lIns="0" bIns="0" rIns="0">
            <a:spAutoFit/>
          </a:bodyPr>
          <a:lstStyle/>
          <a:p>
            <a:pPr algn="just">
              <a:lnSpc>
                <a:spcPts val="3081"/>
              </a:lnSpc>
            </a:pPr>
            <a:r>
              <a:rPr lang="en-US" sz="2525">
                <a:solidFill>
                  <a:srgbClr val="000000"/>
                </a:solidFill>
                <a:latin typeface="Libre Baskerville"/>
                <a:ea typeface="Libre Baskerville"/>
                <a:cs typeface="Libre Baskerville"/>
                <a:sym typeface="Libre Baskerville"/>
              </a:rPr>
              <a:t>Feature Engineering</a:t>
            </a:r>
          </a:p>
        </p:txBody>
      </p:sp>
      <p:sp>
        <p:nvSpPr>
          <p:cNvPr name="Freeform 12" id="12"/>
          <p:cNvSpPr/>
          <p:nvPr/>
        </p:nvSpPr>
        <p:spPr>
          <a:xfrm flipH="false" flipV="false" rot="0">
            <a:off x="1256699" y="6320455"/>
            <a:ext cx="8498275" cy="1809471"/>
          </a:xfrm>
          <a:custGeom>
            <a:avLst/>
            <a:gdLst/>
            <a:ahLst/>
            <a:cxnLst/>
            <a:rect r="r" b="b" t="t" l="l"/>
            <a:pathLst>
              <a:path h="1809471" w="8498275">
                <a:moveTo>
                  <a:pt x="0" y="0"/>
                </a:moveTo>
                <a:lnTo>
                  <a:pt x="8498276" y="0"/>
                </a:lnTo>
                <a:lnTo>
                  <a:pt x="8498276" y="1809471"/>
                </a:lnTo>
                <a:lnTo>
                  <a:pt x="0" y="1809471"/>
                </a:lnTo>
                <a:lnTo>
                  <a:pt x="0" y="0"/>
                </a:lnTo>
                <a:close/>
              </a:path>
            </a:pathLst>
          </a:custGeom>
          <a:blipFill>
            <a:blip r:embed="rId4"/>
            <a:stretch>
              <a:fillRect l="0" t="0" r="0" b="0"/>
            </a:stretch>
          </a:blipFill>
        </p:spPr>
      </p:sp>
      <p:sp>
        <p:nvSpPr>
          <p:cNvPr name="TextBox 13" id="13"/>
          <p:cNvSpPr txBox="true"/>
          <p:nvPr/>
        </p:nvSpPr>
        <p:spPr>
          <a:xfrm rot="0">
            <a:off x="11119026" y="4754985"/>
            <a:ext cx="5708939" cy="2221738"/>
          </a:xfrm>
          <a:prstGeom prst="rect">
            <a:avLst/>
          </a:prstGeom>
        </p:spPr>
        <p:txBody>
          <a:bodyPr anchor="t" rtlCol="false" tIns="0" lIns="0" bIns="0" rIns="0">
            <a:spAutoFit/>
          </a:bodyPr>
          <a:lstStyle/>
          <a:p>
            <a:pPr algn="l">
              <a:lnSpc>
                <a:spcPts val="2986"/>
              </a:lnSpc>
              <a:spcBef>
                <a:spcPct val="0"/>
              </a:spcBef>
            </a:pPr>
            <a:r>
              <a:rPr lang="en-US" sz="2448">
                <a:solidFill>
                  <a:srgbClr val="000000"/>
                </a:solidFill>
                <a:latin typeface="Libre Baskerville"/>
                <a:ea typeface="Libre Baskerville"/>
                <a:cs typeface="Libre Baskerville"/>
                <a:sym typeface="Libre Baskerville"/>
              </a:rPr>
              <a:t>The graph shows the age distribution of Titanic passengers who survived and those who perished. It is evident that the 20-30 age group experienced the highest mortality and survival rates.</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989898"/>
        </a:solidFill>
      </p:bgPr>
    </p:bg>
    <p:spTree>
      <p:nvGrpSpPr>
        <p:cNvPr id="1" name=""/>
        <p:cNvGrpSpPr/>
        <p:nvPr/>
      </p:nvGrpSpPr>
      <p:grpSpPr>
        <a:xfrm>
          <a:off x="0" y="0"/>
          <a:ext cx="0" cy="0"/>
          <a:chOff x="0" y="0"/>
          <a:chExt cx="0" cy="0"/>
        </a:xfrm>
      </p:grpSpPr>
      <p:sp>
        <p:nvSpPr>
          <p:cNvPr name="AutoShape 2" id="2"/>
          <p:cNvSpPr/>
          <p:nvPr/>
        </p:nvSpPr>
        <p:spPr>
          <a:xfrm rot="0">
            <a:off x="207455" y="207455"/>
            <a:ext cx="17873089" cy="9872089"/>
          </a:xfrm>
          <a:prstGeom prst="rect">
            <a:avLst/>
          </a:prstGeom>
          <a:solidFill>
            <a:srgbClr val="EAEAEA"/>
          </a:solidFill>
        </p:spPr>
      </p:sp>
      <p:grpSp>
        <p:nvGrpSpPr>
          <p:cNvPr name="Group 3" id="3"/>
          <p:cNvGrpSpPr/>
          <p:nvPr/>
        </p:nvGrpSpPr>
        <p:grpSpPr>
          <a:xfrm rot="0">
            <a:off x="14177116" y="8996382"/>
            <a:ext cx="3586444" cy="865464"/>
            <a:chOff x="0" y="0"/>
            <a:chExt cx="4781926" cy="1153952"/>
          </a:xfrm>
        </p:grpSpPr>
        <p:sp>
          <p:nvSpPr>
            <p:cNvPr name="Freeform 4" id="4"/>
            <p:cNvSpPr/>
            <p:nvPr/>
          </p:nvSpPr>
          <p:spPr>
            <a:xfrm flipH="false" flipV="false" rot="0">
              <a:off x="3273068" y="426321"/>
              <a:ext cx="1508858" cy="727631"/>
            </a:xfrm>
            <a:custGeom>
              <a:avLst/>
              <a:gdLst/>
              <a:ahLst/>
              <a:cxnLst/>
              <a:rect r="r" b="b" t="t" l="l"/>
              <a:pathLst>
                <a:path h="727631" w="1508858">
                  <a:moveTo>
                    <a:pt x="0" y="0"/>
                  </a:moveTo>
                  <a:lnTo>
                    <a:pt x="1508858" y="0"/>
                  </a:lnTo>
                  <a:lnTo>
                    <a:pt x="1508858" y="727631"/>
                  </a:lnTo>
                  <a:lnTo>
                    <a:pt x="0" y="727631"/>
                  </a:lnTo>
                  <a:lnTo>
                    <a:pt x="0" y="0"/>
                  </a:lnTo>
                  <a:close/>
                </a:path>
              </a:pathLst>
            </a:custGeom>
            <a:blipFill>
              <a:blip r:embed="rId2"/>
              <a:stretch>
                <a:fillRect l="0" t="-19121" r="0" b="-19121"/>
              </a:stretch>
            </a:blipFill>
          </p:spPr>
        </p:sp>
        <p:sp>
          <p:nvSpPr>
            <p:cNvPr name="TextBox 5" id="5"/>
            <p:cNvSpPr txBox="true"/>
            <p:nvPr/>
          </p:nvSpPr>
          <p:spPr>
            <a:xfrm rot="0">
              <a:off x="0" y="9525"/>
              <a:ext cx="4781926" cy="610489"/>
            </a:xfrm>
            <a:prstGeom prst="rect">
              <a:avLst/>
            </a:prstGeom>
          </p:spPr>
          <p:txBody>
            <a:bodyPr anchor="t" rtlCol="false" tIns="0" lIns="0" bIns="0" rIns="0">
              <a:spAutoFit/>
            </a:bodyPr>
            <a:lstStyle/>
            <a:p>
              <a:pPr algn="ctr">
                <a:lnSpc>
                  <a:spcPts val="1887"/>
                </a:lnSpc>
              </a:pPr>
              <a:r>
                <a:rPr lang="en-US" sz="1547">
                  <a:solidFill>
                    <a:srgbClr val="131313"/>
                  </a:solidFill>
                  <a:latin typeface="Libre Baskerville"/>
                  <a:ea typeface="Libre Baskerville"/>
                  <a:cs typeface="Libre Baskerville"/>
                  <a:sym typeface="Libre Baskerville"/>
                </a:rPr>
                <a:t>Data Science Digital Skill Fair 30.0</a:t>
              </a:r>
            </a:p>
            <a:p>
              <a:pPr algn="ctr" marL="0" indent="0" lvl="0">
                <a:lnSpc>
                  <a:spcPts val="1887"/>
                </a:lnSpc>
                <a:spcBef>
                  <a:spcPct val="0"/>
                </a:spcBef>
              </a:pPr>
              <a:r>
                <a:rPr lang="en-US" sz="1547">
                  <a:solidFill>
                    <a:srgbClr val="131313"/>
                  </a:solidFill>
                  <a:latin typeface="Libre Baskerville"/>
                  <a:ea typeface="Libre Baskerville"/>
                  <a:cs typeface="Libre Baskerville"/>
                  <a:sym typeface="Libre Baskerville"/>
                </a:rPr>
                <a:t>             by: </a:t>
              </a:r>
            </a:p>
          </p:txBody>
        </p:sp>
      </p:grpSp>
      <p:sp>
        <p:nvSpPr>
          <p:cNvPr name="Freeform 6" id="6"/>
          <p:cNvSpPr/>
          <p:nvPr/>
        </p:nvSpPr>
        <p:spPr>
          <a:xfrm flipH="false" flipV="false" rot="0">
            <a:off x="1888931" y="5517993"/>
            <a:ext cx="6603965" cy="1495926"/>
          </a:xfrm>
          <a:custGeom>
            <a:avLst/>
            <a:gdLst/>
            <a:ahLst/>
            <a:cxnLst/>
            <a:rect r="r" b="b" t="t" l="l"/>
            <a:pathLst>
              <a:path h="1495926" w="6603965">
                <a:moveTo>
                  <a:pt x="0" y="0"/>
                </a:moveTo>
                <a:lnTo>
                  <a:pt x="6603964" y="0"/>
                </a:lnTo>
                <a:lnTo>
                  <a:pt x="6603964" y="1495925"/>
                </a:lnTo>
                <a:lnTo>
                  <a:pt x="0" y="1495925"/>
                </a:lnTo>
                <a:lnTo>
                  <a:pt x="0" y="0"/>
                </a:lnTo>
                <a:close/>
              </a:path>
            </a:pathLst>
          </a:custGeom>
          <a:blipFill>
            <a:blip r:embed="rId3"/>
            <a:stretch>
              <a:fillRect l="0" t="0" r="0" b="0"/>
            </a:stretch>
          </a:blipFill>
        </p:spPr>
      </p:sp>
      <p:sp>
        <p:nvSpPr>
          <p:cNvPr name="Freeform 7" id="7"/>
          <p:cNvSpPr/>
          <p:nvPr/>
        </p:nvSpPr>
        <p:spPr>
          <a:xfrm flipH="false" flipV="false" rot="0">
            <a:off x="9800440" y="2435874"/>
            <a:ext cx="4591466" cy="5895860"/>
          </a:xfrm>
          <a:custGeom>
            <a:avLst/>
            <a:gdLst/>
            <a:ahLst/>
            <a:cxnLst/>
            <a:rect r="r" b="b" t="t" l="l"/>
            <a:pathLst>
              <a:path h="5895860" w="4591466">
                <a:moveTo>
                  <a:pt x="0" y="0"/>
                </a:moveTo>
                <a:lnTo>
                  <a:pt x="4591466" y="0"/>
                </a:lnTo>
                <a:lnTo>
                  <a:pt x="4591466" y="5895859"/>
                </a:lnTo>
                <a:lnTo>
                  <a:pt x="0" y="5895859"/>
                </a:lnTo>
                <a:lnTo>
                  <a:pt x="0" y="0"/>
                </a:lnTo>
                <a:close/>
              </a:path>
            </a:pathLst>
          </a:custGeom>
          <a:blipFill>
            <a:blip r:embed="rId4"/>
            <a:stretch>
              <a:fillRect l="0" t="0" r="0" b="0"/>
            </a:stretch>
          </a:blipFill>
        </p:spPr>
      </p:sp>
      <p:sp>
        <p:nvSpPr>
          <p:cNvPr name="TextBox 8" id="8"/>
          <p:cNvSpPr txBox="true"/>
          <p:nvPr/>
        </p:nvSpPr>
        <p:spPr>
          <a:xfrm rot="0">
            <a:off x="1028700" y="2234313"/>
            <a:ext cx="5431653" cy="393597"/>
          </a:xfrm>
          <a:prstGeom prst="rect">
            <a:avLst/>
          </a:prstGeom>
        </p:spPr>
        <p:txBody>
          <a:bodyPr anchor="t" rtlCol="false" tIns="0" lIns="0" bIns="0" rIns="0">
            <a:spAutoFit/>
          </a:bodyPr>
          <a:lstStyle/>
          <a:p>
            <a:pPr algn="just">
              <a:lnSpc>
                <a:spcPts val="3081"/>
              </a:lnSpc>
            </a:pPr>
            <a:r>
              <a:rPr lang="en-US" sz="2525">
                <a:solidFill>
                  <a:srgbClr val="000000"/>
                </a:solidFill>
                <a:latin typeface="Libre Baskerville"/>
                <a:ea typeface="Libre Baskerville"/>
                <a:cs typeface="Libre Baskerville"/>
                <a:sym typeface="Libre Baskerville"/>
              </a:rPr>
              <a:t>Data Modeling</a:t>
            </a:r>
          </a:p>
        </p:txBody>
      </p:sp>
      <p:sp>
        <p:nvSpPr>
          <p:cNvPr name="TextBox 9" id="9"/>
          <p:cNvSpPr txBox="true"/>
          <p:nvPr/>
        </p:nvSpPr>
        <p:spPr>
          <a:xfrm rot="0">
            <a:off x="2599629" y="1011647"/>
            <a:ext cx="13088742" cy="542888"/>
          </a:xfrm>
          <a:prstGeom prst="rect">
            <a:avLst/>
          </a:prstGeom>
        </p:spPr>
        <p:txBody>
          <a:bodyPr anchor="t" rtlCol="false" tIns="0" lIns="0" bIns="0" rIns="0">
            <a:spAutoFit/>
          </a:bodyPr>
          <a:lstStyle/>
          <a:p>
            <a:pPr algn="ctr">
              <a:lnSpc>
                <a:spcPts val="4200"/>
              </a:lnSpc>
            </a:pPr>
            <a:r>
              <a:rPr lang="en-US" sz="3500" spc="350">
                <a:solidFill>
                  <a:srgbClr val="000000"/>
                </a:solidFill>
                <a:latin typeface="Libre Baskerville Bold"/>
                <a:ea typeface="Libre Baskerville Bold"/>
                <a:cs typeface="Libre Baskerville Bold"/>
                <a:sym typeface="Libre Baskerville Bold"/>
              </a:rPr>
              <a:t>DATA MODELING - EVALUATION</a:t>
            </a:r>
          </a:p>
        </p:txBody>
      </p:sp>
      <p:sp>
        <p:nvSpPr>
          <p:cNvPr name="TextBox 10" id="10"/>
          <p:cNvSpPr txBox="true"/>
          <p:nvPr/>
        </p:nvSpPr>
        <p:spPr>
          <a:xfrm rot="0">
            <a:off x="1449085" y="3313710"/>
            <a:ext cx="7880541" cy="1746854"/>
          </a:xfrm>
          <a:prstGeom prst="rect">
            <a:avLst/>
          </a:prstGeom>
        </p:spPr>
        <p:txBody>
          <a:bodyPr anchor="t" rtlCol="false" tIns="0" lIns="0" bIns="0" rIns="0">
            <a:spAutoFit/>
          </a:bodyPr>
          <a:lstStyle/>
          <a:p>
            <a:pPr algn="l">
              <a:lnSpc>
                <a:spcPts val="2314"/>
              </a:lnSpc>
              <a:spcBef>
                <a:spcPct val="0"/>
              </a:spcBef>
            </a:pPr>
            <a:r>
              <a:rPr lang="en-US" sz="1897">
                <a:solidFill>
                  <a:srgbClr val="000000"/>
                </a:solidFill>
                <a:latin typeface="Libre Baskerville"/>
                <a:ea typeface="Libre Baskerville"/>
                <a:cs typeface="Libre Baskerville"/>
                <a:sym typeface="Libre Baskerville"/>
              </a:rPr>
              <a:t>Next, the code categorizes features into numerical and categorical types. Numerical features are standardized using StandardScaler, while categorical features are one-hot encoded using OneHotEncoder. This preprocessing step is essential for ensuring that the data is in a suitable format for machine learning algorithms.</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989898"/>
        </a:solidFill>
      </p:bgPr>
    </p:bg>
    <p:spTree>
      <p:nvGrpSpPr>
        <p:cNvPr id="1" name=""/>
        <p:cNvGrpSpPr/>
        <p:nvPr/>
      </p:nvGrpSpPr>
      <p:grpSpPr>
        <a:xfrm>
          <a:off x="0" y="0"/>
          <a:ext cx="0" cy="0"/>
          <a:chOff x="0" y="0"/>
          <a:chExt cx="0" cy="0"/>
        </a:xfrm>
      </p:grpSpPr>
      <p:sp>
        <p:nvSpPr>
          <p:cNvPr name="AutoShape 2" id="2"/>
          <p:cNvSpPr/>
          <p:nvPr/>
        </p:nvSpPr>
        <p:spPr>
          <a:xfrm rot="0">
            <a:off x="207455" y="207455"/>
            <a:ext cx="17873089" cy="9872089"/>
          </a:xfrm>
          <a:prstGeom prst="rect">
            <a:avLst/>
          </a:prstGeom>
          <a:solidFill>
            <a:srgbClr val="EAEAEA"/>
          </a:solidFill>
        </p:spPr>
      </p:sp>
      <p:grpSp>
        <p:nvGrpSpPr>
          <p:cNvPr name="Group 3" id="3"/>
          <p:cNvGrpSpPr/>
          <p:nvPr/>
        </p:nvGrpSpPr>
        <p:grpSpPr>
          <a:xfrm rot="0">
            <a:off x="14177116" y="8996382"/>
            <a:ext cx="3586444" cy="865464"/>
            <a:chOff x="0" y="0"/>
            <a:chExt cx="4781926" cy="1153952"/>
          </a:xfrm>
        </p:grpSpPr>
        <p:sp>
          <p:nvSpPr>
            <p:cNvPr name="Freeform 4" id="4"/>
            <p:cNvSpPr/>
            <p:nvPr/>
          </p:nvSpPr>
          <p:spPr>
            <a:xfrm flipH="false" flipV="false" rot="0">
              <a:off x="3273068" y="426321"/>
              <a:ext cx="1508858" cy="727631"/>
            </a:xfrm>
            <a:custGeom>
              <a:avLst/>
              <a:gdLst/>
              <a:ahLst/>
              <a:cxnLst/>
              <a:rect r="r" b="b" t="t" l="l"/>
              <a:pathLst>
                <a:path h="727631" w="1508858">
                  <a:moveTo>
                    <a:pt x="0" y="0"/>
                  </a:moveTo>
                  <a:lnTo>
                    <a:pt x="1508858" y="0"/>
                  </a:lnTo>
                  <a:lnTo>
                    <a:pt x="1508858" y="727631"/>
                  </a:lnTo>
                  <a:lnTo>
                    <a:pt x="0" y="727631"/>
                  </a:lnTo>
                  <a:lnTo>
                    <a:pt x="0" y="0"/>
                  </a:lnTo>
                  <a:close/>
                </a:path>
              </a:pathLst>
            </a:custGeom>
            <a:blipFill>
              <a:blip r:embed="rId2"/>
              <a:stretch>
                <a:fillRect l="0" t="-19121" r="0" b="-19121"/>
              </a:stretch>
            </a:blipFill>
          </p:spPr>
        </p:sp>
        <p:sp>
          <p:nvSpPr>
            <p:cNvPr name="TextBox 5" id="5"/>
            <p:cNvSpPr txBox="true"/>
            <p:nvPr/>
          </p:nvSpPr>
          <p:spPr>
            <a:xfrm rot="0">
              <a:off x="0" y="9525"/>
              <a:ext cx="4781926" cy="610489"/>
            </a:xfrm>
            <a:prstGeom prst="rect">
              <a:avLst/>
            </a:prstGeom>
          </p:spPr>
          <p:txBody>
            <a:bodyPr anchor="t" rtlCol="false" tIns="0" lIns="0" bIns="0" rIns="0">
              <a:spAutoFit/>
            </a:bodyPr>
            <a:lstStyle/>
            <a:p>
              <a:pPr algn="ctr">
                <a:lnSpc>
                  <a:spcPts val="1887"/>
                </a:lnSpc>
              </a:pPr>
              <a:r>
                <a:rPr lang="en-US" sz="1547">
                  <a:solidFill>
                    <a:srgbClr val="131313"/>
                  </a:solidFill>
                  <a:latin typeface="Libre Baskerville"/>
                  <a:ea typeface="Libre Baskerville"/>
                  <a:cs typeface="Libre Baskerville"/>
                  <a:sym typeface="Libre Baskerville"/>
                </a:rPr>
                <a:t>Data Science Digital Skill Fair 30.0</a:t>
              </a:r>
            </a:p>
            <a:p>
              <a:pPr algn="ctr" marL="0" indent="0" lvl="0">
                <a:lnSpc>
                  <a:spcPts val="1887"/>
                </a:lnSpc>
                <a:spcBef>
                  <a:spcPct val="0"/>
                </a:spcBef>
              </a:pPr>
              <a:r>
                <a:rPr lang="en-US" sz="1547">
                  <a:solidFill>
                    <a:srgbClr val="131313"/>
                  </a:solidFill>
                  <a:latin typeface="Libre Baskerville"/>
                  <a:ea typeface="Libre Baskerville"/>
                  <a:cs typeface="Libre Baskerville"/>
                  <a:sym typeface="Libre Baskerville"/>
                </a:rPr>
                <a:t>             by: </a:t>
              </a:r>
            </a:p>
          </p:txBody>
        </p:sp>
      </p:grpSp>
      <p:grpSp>
        <p:nvGrpSpPr>
          <p:cNvPr name="Group 6" id="6"/>
          <p:cNvGrpSpPr/>
          <p:nvPr/>
        </p:nvGrpSpPr>
        <p:grpSpPr>
          <a:xfrm rot="0">
            <a:off x="4484603" y="3352385"/>
            <a:ext cx="9318795" cy="6076729"/>
            <a:chOff x="0" y="0"/>
            <a:chExt cx="12425060" cy="8102305"/>
          </a:xfrm>
        </p:grpSpPr>
        <p:grpSp>
          <p:nvGrpSpPr>
            <p:cNvPr name="Group 7" id="7"/>
            <p:cNvGrpSpPr/>
            <p:nvPr/>
          </p:nvGrpSpPr>
          <p:grpSpPr>
            <a:xfrm rot="0">
              <a:off x="0" y="1447430"/>
              <a:ext cx="4114800" cy="4114800"/>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250864" y="0"/>
                    </a:moveTo>
                    <a:lnTo>
                      <a:pt x="561936" y="0"/>
                    </a:lnTo>
                    <a:cubicBezTo>
                      <a:pt x="700484" y="0"/>
                      <a:pt x="812800" y="112316"/>
                      <a:pt x="812800" y="250864"/>
                    </a:cubicBezTo>
                    <a:lnTo>
                      <a:pt x="812800" y="561936"/>
                    </a:lnTo>
                    <a:cubicBezTo>
                      <a:pt x="812800" y="700484"/>
                      <a:pt x="700484" y="812800"/>
                      <a:pt x="561936" y="812800"/>
                    </a:cubicBezTo>
                    <a:lnTo>
                      <a:pt x="250864" y="812800"/>
                    </a:lnTo>
                    <a:cubicBezTo>
                      <a:pt x="112316" y="812800"/>
                      <a:pt x="0" y="700484"/>
                      <a:pt x="0" y="561936"/>
                    </a:cubicBezTo>
                    <a:lnTo>
                      <a:pt x="0" y="250864"/>
                    </a:lnTo>
                    <a:cubicBezTo>
                      <a:pt x="0" y="112316"/>
                      <a:pt x="112316" y="0"/>
                      <a:pt x="250864" y="0"/>
                    </a:cubicBezTo>
                    <a:close/>
                  </a:path>
                </a:pathLst>
              </a:custGeom>
              <a:solidFill>
                <a:srgbClr val="7C8B9A"/>
              </a:solidFill>
              <a:ln w="76200" cap="rnd">
                <a:solidFill>
                  <a:srgbClr val="000000"/>
                </a:solidFill>
                <a:prstDash val="solid"/>
                <a:round/>
              </a:ln>
            </p:spPr>
          </p:sp>
          <p:sp>
            <p:nvSpPr>
              <p:cNvPr name="TextBox 9" id="9"/>
              <p:cNvSpPr txBox="true"/>
              <p:nvPr/>
            </p:nvSpPr>
            <p:spPr>
              <a:xfrm>
                <a:off x="0" y="9525"/>
                <a:ext cx="812800" cy="803275"/>
              </a:xfrm>
              <a:prstGeom prst="rect">
                <a:avLst/>
              </a:prstGeom>
            </p:spPr>
            <p:txBody>
              <a:bodyPr anchor="ctr" rtlCol="false" tIns="50800" lIns="50800" bIns="50800" rIns="50800"/>
              <a:lstStyle/>
              <a:p>
                <a:pPr algn="ctr">
                  <a:lnSpc>
                    <a:spcPts val="1887"/>
                  </a:lnSpc>
                </a:pPr>
              </a:p>
            </p:txBody>
          </p:sp>
        </p:grpSp>
        <p:sp>
          <p:nvSpPr>
            <p:cNvPr name="Freeform 10" id="10"/>
            <p:cNvSpPr/>
            <p:nvPr/>
          </p:nvSpPr>
          <p:spPr>
            <a:xfrm flipH="false" flipV="false" rot="0">
              <a:off x="1043945" y="1922788"/>
              <a:ext cx="2026910" cy="2168872"/>
            </a:xfrm>
            <a:custGeom>
              <a:avLst/>
              <a:gdLst/>
              <a:ahLst/>
              <a:cxnLst/>
              <a:rect r="r" b="b" t="t" l="l"/>
              <a:pathLst>
                <a:path h="2168872" w="2026910">
                  <a:moveTo>
                    <a:pt x="0" y="0"/>
                  </a:moveTo>
                  <a:lnTo>
                    <a:pt x="2026910" y="0"/>
                  </a:lnTo>
                  <a:lnTo>
                    <a:pt x="2026910" y="2168872"/>
                  </a:lnTo>
                  <a:lnTo>
                    <a:pt x="0" y="216887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1" id="11"/>
            <p:cNvSpPr txBox="true"/>
            <p:nvPr/>
          </p:nvSpPr>
          <p:spPr>
            <a:xfrm rot="0">
              <a:off x="313630" y="4254419"/>
              <a:ext cx="3487539" cy="499533"/>
            </a:xfrm>
            <a:prstGeom prst="rect">
              <a:avLst/>
            </a:prstGeom>
          </p:spPr>
          <p:txBody>
            <a:bodyPr anchor="t" rtlCol="false" tIns="0" lIns="0" bIns="0" rIns="0">
              <a:spAutoFit/>
            </a:bodyPr>
            <a:lstStyle/>
            <a:p>
              <a:pPr algn="ctr">
                <a:lnSpc>
                  <a:spcPts val="3049"/>
                </a:lnSpc>
                <a:spcBef>
                  <a:spcPct val="0"/>
                </a:spcBef>
              </a:pPr>
              <a:r>
                <a:rPr lang="en-US" sz="2499">
                  <a:solidFill>
                    <a:srgbClr val="FDFEEC"/>
                  </a:solidFill>
                  <a:latin typeface="Libre Baskerville"/>
                  <a:ea typeface="Libre Baskerville"/>
                  <a:cs typeface="Libre Baskerville"/>
                  <a:sym typeface="Libre Baskerville"/>
                </a:rPr>
                <a:t>Neural Network</a:t>
              </a:r>
            </a:p>
          </p:txBody>
        </p:sp>
        <p:grpSp>
          <p:nvGrpSpPr>
            <p:cNvPr name="Group 12" id="12"/>
            <p:cNvGrpSpPr/>
            <p:nvPr/>
          </p:nvGrpSpPr>
          <p:grpSpPr>
            <a:xfrm rot="0">
              <a:off x="8659484" y="0"/>
              <a:ext cx="3765576" cy="3765576"/>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274130" y="0"/>
                    </a:moveTo>
                    <a:lnTo>
                      <a:pt x="538670" y="0"/>
                    </a:lnTo>
                    <a:cubicBezTo>
                      <a:pt x="611374" y="0"/>
                      <a:pt x="681100" y="28881"/>
                      <a:pt x="732509" y="80291"/>
                    </a:cubicBezTo>
                    <a:cubicBezTo>
                      <a:pt x="783919" y="131700"/>
                      <a:pt x="812800" y="201426"/>
                      <a:pt x="812800" y="274130"/>
                    </a:cubicBezTo>
                    <a:lnTo>
                      <a:pt x="812800" y="538670"/>
                    </a:lnTo>
                    <a:cubicBezTo>
                      <a:pt x="812800" y="611374"/>
                      <a:pt x="783919" y="681100"/>
                      <a:pt x="732509" y="732509"/>
                    </a:cubicBezTo>
                    <a:cubicBezTo>
                      <a:pt x="681100" y="783919"/>
                      <a:pt x="611374" y="812800"/>
                      <a:pt x="538670" y="812800"/>
                    </a:cubicBezTo>
                    <a:lnTo>
                      <a:pt x="274130" y="812800"/>
                    </a:lnTo>
                    <a:cubicBezTo>
                      <a:pt x="201426" y="812800"/>
                      <a:pt x="131700" y="783919"/>
                      <a:pt x="80291" y="732509"/>
                    </a:cubicBezTo>
                    <a:cubicBezTo>
                      <a:pt x="28881" y="681100"/>
                      <a:pt x="0" y="611374"/>
                      <a:pt x="0" y="538670"/>
                    </a:cubicBezTo>
                    <a:lnTo>
                      <a:pt x="0" y="274130"/>
                    </a:lnTo>
                    <a:cubicBezTo>
                      <a:pt x="0" y="201426"/>
                      <a:pt x="28881" y="131700"/>
                      <a:pt x="80291" y="80291"/>
                    </a:cubicBezTo>
                    <a:cubicBezTo>
                      <a:pt x="131700" y="28881"/>
                      <a:pt x="201426" y="0"/>
                      <a:pt x="274130" y="0"/>
                    </a:cubicBezTo>
                    <a:close/>
                  </a:path>
                </a:pathLst>
              </a:custGeom>
              <a:solidFill>
                <a:srgbClr val="7C8B9A"/>
              </a:solidFill>
              <a:ln w="76200" cap="rnd">
                <a:solidFill>
                  <a:srgbClr val="000000"/>
                </a:solidFill>
                <a:prstDash val="solid"/>
                <a:round/>
              </a:ln>
            </p:spPr>
          </p:sp>
          <p:sp>
            <p:nvSpPr>
              <p:cNvPr name="TextBox 14" id="14"/>
              <p:cNvSpPr txBox="true"/>
              <p:nvPr/>
            </p:nvSpPr>
            <p:spPr>
              <a:xfrm>
                <a:off x="0" y="9525"/>
                <a:ext cx="812800" cy="803275"/>
              </a:xfrm>
              <a:prstGeom prst="rect">
                <a:avLst/>
              </a:prstGeom>
            </p:spPr>
            <p:txBody>
              <a:bodyPr anchor="ctr" rtlCol="false" tIns="46489" lIns="46489" bIns="46489" rIns="46489"/>
              <a:lstStyle/>
              <a:p>
                <a:pPr algn="ctr">
                  <a:lnSpc>
                    <a:spcPts val="1887"/>
                  </a:lnSpc>
                </a:pPr>
              </a:p>
            </p:txBody>
          </p:sp>
        </p:grpSp>
        <p:sp>
          <p:nvSpPr>
            <p:cNvPr name="TextBox 15" id="15"/>
            <p:cNvSpPr txBox="true"/>
            <p:nvPr/>
          </p:nvSpPr>
          <p:spPr>
            <a:xfrm rot="0">
              <a:off x="9074408" y="2669509"/>
              <a:ext cx="2935727" cy="274101"/>
            </a:xfrm>
            <a:prstGeom prst="rect">
              <a:avLst/>
            </a:prstGeom>
          </p:spPr>
          <p:txBody>
            <a:bodyPr anchor="t" rtlCol="false" tIns="0" lIns="0" bIns="0" rIns="0">
              <a:spAutoFit/>
            </a:bodyPr>
            <a:lstStyle/>
            <a:p>
              <a:pPr algn="ctr">
                <a:lnSpc>
                  <a:spcPts val="1674"/>
                </a:lnSpc>
                <a:spcBef>
                  <a:spcPct val="0"/>
                </a:spcBef>
              </a:pPr>
              <a:r>
                <a:rPr lang="en-US" sz="1372">
                  <a:solidFill>
                    <a:srgbClr val="FDFEEC"/>
                  </a:solidFill>
                  <a:latin typeface="Libre Baskerville"/>
                  <a:ea typeface="Libre Baskerville"/>
                  <a:cs typeface="Libre Baskerville"/>
                  <a:sym typeface="Libre Baskerville"/>
                </a:rPr>
                <a:t>Support Vector Machine</a:t>
              </a:r>
            </a:p>
          </p:txBody>
        </p:sp>
        <p:sp>
          <p:nvSpPr>
            <p:cNvPr name="Freeform 16" id="16"/>
            <p:cNvSpPr/>
            <p:nvPr/>
          </p:nvSpPr>
          <p:spPr>
            <a:xfrm flipH="false" flipV="false" rot="0">
              <a:off x="9106534" y="332812"/>
              <a:ext cx="2871475" cy="1927079"/>
            </a:xfrm>
            <a:custGeom>
              <a:avLst/>
              <a:gdLst/>
              <a:ahLst/>
              <a:cxnLst/>
              <a:rect r="r" b="b" t="t" l="l"/>
              <a:pathLst>
                <a:path h="1927079" w="2871475">
                  <a:moveTo>
                    <a:pt x="0" y="0"/>
                  </a:moveTo>
                  <a:lnTo>
                    <a:pt x="2871475" y="0"/>
                  </a:lnTo>
                  <a:lnTo>
                    <a:pt x="2871475" y="1927078"/>
                  </a:lnTo>
                  <a:lnTo>
                    <a:pt x="0" y="1927078"/>
                  </a:lnTo>
                  <a:lnTo>
                    <a:pt x="0" y="0"/>
                  </a:lnTo>
                  <a:close/>
                </a:path>
              </a:pathLst>
            </a:custGeom>
            <a:blipFill>
              <a:blip r:embed="rId5"/>
              <a:stretch>
                <a:fillRect l="0" t="0" r="0" b="0"/>
              </a:stretch>
            </a:blipFill>
          </p:spPr>
        </p:sp>
        <p:grpSp>
          <p:nvGrpSpPr>
            <p:cNvPr name="Group 17" id="17"/>
            <p:cNvGrpSpPr/>
            <p:nvPr/>
          </p:nvGrpSpPr>
          <p:grpSpPr>
            <a:xfrm rot="0">
              <a:off x="8659484" y="4336729"/>
              <a:ext cx="3765576" cy="3765576"/>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274130" y="0"/>
                    </a:moveTo>
                    <a:lnTo>
                      <a:pt x="538670" y="0"/>
                    </a:lnTo>
                    <a:cubicBezTo>
                      <a:pt x="611374" y="0"/>
                      <a:pt x="681100" y="28881"/>
                      <a:pt x="732509" y="80291"/>
                    </a:cubicBezTo>
                    <a:cubicBezTo>
                      <a:pt x="783919" y="131700"/>
                      <a:pt x="812800" y="201426"/>
                      <a:pt x="812800" y="274130"/>
                    </a:cubicBezTo>
                    <a:lnTo>
                      <a:pt x="812800" y="538670"/>
                    </a:lnTo>
                    <a:cubicBezTo>
                      <a:pt x="812800" y="611374"/>
                      <a:pt x="783919" y="681100"/>
                      <a:pt x="732509" y="732509"/>
                    </a:cubicBezTo>
                    <a:cubicBezTo>
                      <a:pt x="681100" y="783919"/>
                      <a:pt x="611374" y="812800"/>
                      <a:pt x="538670" y="812800"/>
                    </a:cubicBezTo>
                    <a:lnTo>
                      <a:pt x="274130" y="812800"/>
                    </a:lnTo>
                    <a:cubicBezTo>
                      <a:pt x="201426" y="812800"/>
                      <a:pt x="131700" y="783919"/>
                      <a:pt x="80291" y="732509"/>
                    </a:cubicBezTo>
                    <a:cubicBezTo>
                      <a:pt x="28881" y="681100"/>
                      <a:pt x="0" y="611374"/>
                      <a:pt x="0" y="538670"/>
                    </a:cubicBezTo>
                    <a:lnTo>
                      <a:pt x="0" y="274130"/>
                    </a:lnTo>
                    <a:cubicBezTo>
                      <a:pt x="0" y="201426"/>
                      <a:pt x="28881" y="131700"/>
                      <a:pt x="80291" y="80291"/>
                    </a:cubicBezTo>
                    <a:cubicBezTo>
                      <a:pt x="131700" y="28881"/>
                      <a:pt x="201426" y="0"/>
                      <a:pt x="274130" y="0"/>
                    </a:cubicBezTo>
                    <a:close/>
                  </a:path>
                </a:pathLst>
              </a:custGeom>
              <a:solidFill>
                <a:srgbClr val="7C8B9A"/>
              </a:solidFill>
              <a:ln w="76200" cap="rnd">
                <a:solidFill>
                  <a:srgbClr val="000000"/>
                </a:solidFill>
                <a:prstDash val="solid"/>
                <a:round/>
              </a:ln>
            </p:spPr>
          </p:sp>
          <p:sp>
            <p:nvSpPr>
              <p:cNvPr name="TextBox 19" id="19"/>
              <p:cNvSpPr txBox="true"/>
              <p:nvPr/>
            </p:nvSpPr>
            <p:spPr>
              <a:xfrm>
                <a:off x="0" y="9525"/>
                <a:ext cx="812800" cy="803275"/>
              </a:xfrm>
              <a:prstGeom prst="rect">
                <a:avLst/>
              </a:prstGeom>
            </p:spPr>
            <p:txBody>
              <a:bodyPr anchor="ctr" rtlCol="false" tIns="46489" lIns="46489" bIns="46489" rIns="46489"/>
              <a:lstStyle/>
              <a:p>
                <a:pPr algn="ctr">
                  <a:lnSpc>
                    <a:spcPts val="1887"/>
                  </a:lnSpc>
                </a:pPr>
              </a:p>
            </p:txBody>
          </p:sp>
        </p:grpSp>
        <p:sp>
          <p:nvSpPr>
            <p:cNvPr name="TextBox 20" id="20"/>
            <p:cNvSpPr txBox="true"/>
            <p:nvPr/>
          </p:nvSpPr>
          <p:spPr>
            <a:xfrm rot="0">
              <a:off x="9658580" y="7006238"/>
              <a:ext cx="1767384" cy="805921"/>
            </a:xfrm>
            <a:prstGeom prst="rect">
              <a:avLst/>
            </a:prstGeom>
          </p:spPr>
          <p:txBody>
            <a:bodyPr anchor="t" rtlCol="false" tIns="0" lIns="0" bIns="0" rIns="0">
              <a:spAutoFit/>
            </a:bodyPr>
            <a:lstStyle/>
            <a:p>
              <a:pPr algn="ctr">
                <a:lnSpc>
                  <a:spcPts val="2406"/>
                </a:lnSpc>
                <a:spcBef>
                  <a:spcPct val="0"/>
                </a:spcBef>
              </a:pPr>
              <a:r>
                <a:rPr lang="en-US" sz="1972">
                  <a:solidFill>
                    <a:srgbClr val="FDFEEC"/>
                  </a:solidFill>
                  <a:latin typeface="Libre Baskerville"/>
                  <a:ea typeface="Libre Baskerville"/>
                  <a:cs typeface="Libre Baskerville"/>
                  <a:sym typeface="Libre Baskerville"/>
                </a:rPr>
                <a:t>KNN Classifier</a:t>
              </a:r>
            </a:p>
          </p:txBody>
        </p:sp>
        <p:sp>
          <p:nvSpPr>
            <p:cNvPr name="Freeform 21" id="21"/>
            <p:cNvSpPr/>
            <p:nvPr/>
          </p:nvSpPr>
          <p:spPr>
            <a:xfrm flipH="false" flipV="false" rot="0">
              <a:off x="9106534" y="4669541"/>
              <a:ext cx="2871475" cy="1927079"/>
            </a:xfrm>
            <a:custGeom>
              <a:avLst/>
              <a:gdLst/>
              <a:ahLst/>
              <a:cxnLst/>
              <a:rect r="r" b="b" t="t" l="l"/>
              <a:pathLst>
                <a:path h="1927079" w="2871475">
                  <a:moveTo>
                    <a:pt x="0" y="0"/>
                  </a:moveTo>
                  <a:lnTo>
                    <a:pt x="2871475" y="0"/>
                  </a:lnTo>
                  <a:lnTo>
                    <a:pt x="2871475" y="1927078"/>
                  </a:lnTo>
                  <a:lnTo>
                    <a:pt x="0" y="1927078"/>
                  </a:lnTo>
                  <a:lnTo>
                    <a:pt x="0" y="0"/>
                  </a:lnTo>
                  <a:close/>
                </a:path>
              </a:pathLst>
            </a:custGeom>
            <a:blipFill>
              <a:blip r:embed="rId5"/>
              <a:stretch>
                <a:fillRect l="0" t="0" r="0" b="0"/>
              </a:stretch>
            </a:blipFill>
          </p:spPr>
        </p:sp>
      </p:grpSp>
      <p:sp>
        <p:nvSpPr>
          <p:cNvPr name="Freeform 22" id="22"/>
          <p:cNvSpPr/>
          <p:nvPr/>
        </p:nvSpPr>
        <p:spPr>
          <a:xfrm flipH="false" flipV="false" rot="0">
            <a:off x="8071580" y="4072812"/>
            <a:ext cx="2144840" cy="4114800"/>
          </a:xfrm>
          <a:custGeom>
            <a:avLst/>
            <a:gdLst/>
            <a:ahLst/>
            <a:cxnLst/>
            <a:rect r="r" b="b" t="t" l="l"/>
            <a:pathLst>
              <a:path h="4114800" w="2144840">
                <a:moveTo>
                  <a:pt x="0" y="0"/>
                </a:moveTo>
                <a:lnTo>
                  <a:pt x="2144840" y="0"/>
                </a:lnTo>
                <a:lnTo>
                  <a:pt x="2144840"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23" id="23"/>
          <p:cNvSpPr txBox="true"/>
          <p:nvPr/>
        </p:nvSpPr>
        <p:spPr>
          <a:xfrm rot="0">
            <a:off x="2599629" y="1011647"/>
            <a:ext cx="13088742" cy="542888"/>
          </a:xfrm>
          <a:prstGeom prst="rect">
            <a:avLst/>
          </a:prstGeom>
        </p:spPr>
        <p:txBody>
          <a:bodyPr anchor="t" rtlCol="false" tIns="0" lIns="0" bIns="0" rIns="0">
            <a:spAutoFit/>
          </a:bodyPr>
          <a:lstStyle/>
          <a:p>
            <a:pPr algn="ctr">
              <a:lnSpc>
                <a:spcPts val="4200"/>
              </a:lnSpc>
            </a:pPr>
            <a:r>
              <a:rPr lang="en-US" sz="3500" spc="350">
                <a:solidFill>
                  <a:srgbClr val="000000"/>
                </a:solidFill>
                <a:latin typeface="Libre Baskerville Bold"/>
                <a:ea typeface="Libre Baskerville Bold"/>
                <a:cs typeface="Libre Baskerville Bold"/>
                <a:sym typeface="Libre Baskerville Bold"/>
              </a:rPr>
              <a:t>DATA MODELING - EVALUATION</a:t>
            </a:r>
          </a:p>
        </p:txBody>
      </p:sp>
      <p:sp>
        <p:nvSpPr>
          <p:cNvPr name="TextBox 24" id="24"/>
          <p:cNvSpPr txBox="true"/>
          <p:nvPr/>
        </p:nvSpPr>
        <p:spPr>
          <a:xfrm rot="0">
            <a:off x="7261257" y="2435874"/>
            <a:ext cx="3765486" cy="751113"/>
          </a:xfrm>
          <a:prstGeom prst="rect">
            <a:avLst/>
          </a:prstGeom>
        </p:spPr>
        <p:txBody>
          <a:bodyPr anchor="t" rtlCol="false" tIns="0" lIns="0" bIns="0" rIns="0">
            <a:spAutoFit/>
          </a:bodyPr>
          <a:lstStyle/>
          <a:p>
            <a:pPr algn="ctr">
              <a:lnSpc>
                <a:spcPts val="6054"/>
              </a:lnSpc>
              <a:spcBef>
                <a:spcPct val="0"/>
              </a:spcBef>
            </a:pPr>
            <a:r>
              <a:rPr lang="en-US" sz="4962">
                <a:solidFill>
                  <a:srgbClr val="000000"/>
                </a:solidFill>
                <a:latin typeface="Libre Baskerville"/>
                <a:ea typeface="Libre Baskerville"/>
                <a:cs typeface="Libre Baskerville"/>
                <a:sym typeface="Libre Baskerville"/>
              </a:rPr>
              <a:t>Model used</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989898"/>
        </a:solidFill>
      </p:bgPr>
    </p:bg>
    <p:spTree>
      <p:nvGrpSpPr>
        <p:cNvPr id="1" name=""/>
        <p:cNvGrpSpPr/>
        <p:nvPr/>
      </p:nvGrpSpPr>
      <p:grpSpPr>
        <a:xfrm>
          <a:off x="0" y="0"/>
          <a:ext cx="0" cy="0"/>
          <a:chOff x="0" y="0"/>
          <a:chExt cx="0" cy="0"/>
        </a:xfrm>
      </p:grpSpPr>
      <p:sp>
        <p:nvSpPr>
          <p:cNvPr name="AutoShape 2" id="2"/>
          <p:cNvSpPr/>
          <p:nvPr/>
        </p:nvSpPr>
        <p:spPr>
          <a:xfrm rot="0">
            <a:off x="207455" y="207455"/>
            <a:ext cx="17873089" cy="9872089"/>
          </a:xfrm>
          <a:prstGeom prst="rect">
            <a:avLst/>
          </a:prstGeom>
          <a:solidFill>
            <a:srgbClr val="EAEAEA"/>
          </a:solidFill>
        </p:spPr>
      </p:sp>
      <p:grpSp>
        <p:nvGrpSpPr>
          <p:cNvPr name="Group 3" id="3"/>
          <p:cNvGrpSpPr/>
          <p:nvPr/>
        </p:nvGrpSpPr>
        <p:grpSpPr>
          <a:xfrm rot="0">
            <a:off x="14177116" y="8996382"/>
            <a:ext cx="3586444" cy="865464"/>
            <a:chOff x="0" y="0"/>
            <a:chExt cx="4781926" cy="1153952"/>
          </a:xfrm>
        </p:grpSpPr>
        <p:sp>
          <p:nvSpPr>
            <p:cNvPr name="Freeform 4" id="4"/>
            <p:cNvSpPr/>
            <p:nvPr/>
          </p:nvSpPr>
          <p:spPr>
            <a:xfrm flipH="false" flipV="false" rot="0">
              <a:off x="3273068" y="426321"/>
              <a:ext cx="1508858" cy="727631"/>
            </a:xfrm>
            <a:custGeom>
              <a:avLst/>
              <a:gdLst/>
              <a:ahLst/>
              <a:cxnLst/>
              <a:rect r="r" b="b" t="t" l="l"/>
              <a:pathLst>
                <a:path h="727631" w="1508858">
                  <a:moveTo>
                    <a:pt x="0" y="0"/>
                  </a:moveTo>
                  <a:lnTo>
                    <a:pt x="1508858" y="0"/>
                  </a:lnTo>
                  <a:lnTo>
                    <a:pt x="1508858" y="727631"/>
                  </a:lnTo>
                  <a:lnTo>
                    <a:pt x="0" y="727631"/>
                  </a:lnTo>
                  <a:lnTo>
                    <a:pt x="0" y="0"/>
                  </a:lnTo>
                  <a:close/>
                </a:path>
              </a:pathLst>
            </a:custGeom>
            <a:blipFill>
              <a:blip r:embed="rId2"/>
              <a:stretch>
                <a:fillRect l="0" t="-19121" r="0" b="-19121"/>
              </a:stretch>
            </a:blipFill>
          </p:spPr>
        </p:sp>
        <p:sp>
          <p:nvSpPr>
            <p:cNvPr name="TextBox 5" id="5"/>
            <p:cNvSpPr txBox="true"/>
            <p:nvPr/>
          </p:nvSpPr>
          <p:spPr>
            <a:xfrm rot="0">
              <a:off x="0" y="9525"/>
              <a:ext cx="4781926" cy="610489"/>
            </a:xfrm>
            <a:prstGeom prst="rect">
              <a:avLst/>
            </a:prstGeom>
          </p:spPr>
          <p:txBody>
            <a:bodyPr anchor="t" rtlCol="false" tIns="0" lIns="0" bIns="0" rIns="0">
              <a:spAutoFit/>
            </a:bodyPr>
            <a:lstStyle/>
            <a:p>
              <a:pPr algn="ctr">
                <a:lnSpc>
                  <a:spcPts val="1887"/>
                </a:lnSpc>
              </a:pPr>
              <a:r>
                <a:rPr lang="en-US" sz="1547">
                  <a:solidFill>
                    <a:srgbClr val="131313"/>
                  </a:solidFill>
                  <a:latin typeface="Libre Baskerville"/>
                  <a:ea typeface="Libre Baskerville"/>
                  <a:cs typeface="Libre Baskerville"/>
                  <a:sym typeface="Libre Baskerville"/>
                </a:rPr>
                <a:t>Data Science Digital Skill Fair 30.0</a:t>
              </a:r>
            </a:p>
            <a:p>
              <a:pPr algn="ctr" marL="0" indent="0" lvl="0">
                <a:lnSpc>
                  <a:spcPts val="1887"/>
                </a:lnSpc>
                <a:spcBef>
                  <a:spcPct val="0"/>
                </a:spcBef>
              </a:pPr>
              <a:r>
                <a:rPr lang="en-US" sz="1547">
                  <a:solidFill>
                    <a:srgbClr val="131313"/>
                  </a:solidFill>
                  <a:latin typeface="Libre Baskerville"/>
                  <a:ea typeface="Libre Baskerville"/>
                  <a:cs typeface="Libre Baskerville"/>
                  <a:sym typeface="Libre Baskerville"/>
                </a:rPr>
                <a:t>             by: </a:t>
              </a:r>
            </a:p>
          </p:txBody>
        </p:sp>
      </p:grpSp>
      <p:grpSp>
        <p:nvGrpSpPr>
          <p:cNvPr name="Group 6" id="6"/>
          <p:cNvGrpSpPr/>
          <p:nvPr/>
        </p:nvGrpSpPr>
        <p:grpSpPr>
          <a:xfrm rot="0">
            <a:off x="1028700" y="4586329"/>
            <a:ext cx="3086100" cy="3086100"/>
            <a:chOff x="0" y="0"/>
            <a:chExt cx="4114800" cy="4114800"/>
          </a:xfrm>
        </p:grpSpPr>
        <p:grpSp>
          <p:nvGrpSpPr>
            <p:cNvPr name="Group 7" id="7"/>
            <p:cNvGrpSpPr/>
            <p:nvPr/>
          </p:nvGrpSpPr>
          <p:grpSpPr>
            <a:xfrm rot="0">
              <a:off x="0" y="0"/>
              <a:ext cx="4114800" cy="4114800"/>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250864" y="0"/>
                    </a:moveTo>
                    <a:lnTo>
                      <a:pt x="561936" y="0"/>
                    </a:lnTo>
                    <a:cubicBezTo>
                      <a:pt x="700484" y="0"/>
                      <a:pt x="812800" y="112316"/>
                      <a:pt x="812800" y="250864"/>
                    </a:cubicBezTo>
                    <a:lnTo>
                      <a:pt x="812800" y="561936"/>
                    </a:lnTo>
                    <a:cubicBezTo>
                      <a:pt x="812800" y="700484"/>
                      <a:pt x="700484" y="812800"/>
                      <a:pt x="561936" y="812800"/>
                    </a:cubicBezTo>
                    <a:lnTo>
                      <a:pt x="250864" y="812800"/>
                    </a:lnTo>
                    <a:cubicBezTo>
                      <a:pt x="112316" y="812800"/>
                      <a:pt x="0" y="700484"/>
                      <a:pt x="0" y="561936"/>
                    </a:cubicBezTo>
                    <a:lnTo>
                      <a:pt x="0" y="250864"/>
                    </a:lnTo>
                    <a:cubicBezTo>
                      <a:pt x="0" y="112316"/>
                      <a:pt x="112316" y="0"/>
                      <a:pt x="250864" y="0"/>
                    </a:cubicBezTo>
                    <a:close/>
                  </a:path>
                </a:pathLst>
              </a:custGeom>
              <a:solidFill>
                <a:srgbClr val="7C8B9A"/>
              </a:solidFill>
              <a:ln w="76200" cap="rnd">
                <a:solidFill>
                  <a:srgbClr val="000000"/>
                </a:solidFill>
                <a:prstDash val="solid"/>
                <a:round/>
              </a:ln>
            </p:spPr>
          </p:sp>
          <p:sp>
            <p:nvSpPr>
              <p:cNvPr name="TextBox 9" id="9"/>
              <p:cNvSpPr txBox="true"/>
              <p:nvPr/>
            </p:nvSpPr>
            <p:spPr>
              <a:xfrm>
                <a:off x="0" y="9525"/>
                <a:ext cx="812800" cy="803275"/>
              </a:xfrm>
              <a:prstGeom prst="rect">
                <a:avLst/>
              </a:prstGeom>
            </p:spPr>
            <p:txBody>
              <a:bodyPr anchor="ctr" rtlCol="false" tIns="50800" lIns="50800" bIns="50800" rIns="50800"/>
              <a:lstStyle/>
              <a:p>
                <a:pPr algn="ctr">
                  <a:lnSpc>
                    <a:spcPts val="1887"/>
                  </a:lnSpc>
                </a:pPr>
              </a:p>
            </p:txBody>
          </p:sp>
        </p:grpSp>
        <p:sp>
          <p:nvSpPr>
            <p:cNvPr name="Freeform 10" id="10"/>
            <p:cNvSpPr/>
            <p:nvPr/>
          </p:nvSpPr>
          <p:spPr>
            <a:xfrm flipH="false" flipV="false" rot="0">
              <a:off x="1043945" y="475358"/>
              <a:ext cx="2026910" cy="2168872"/>
            </a:xfrm>
            <a:custGeom>
              <a:avLst/>
              <a:gdLst/>
              <a:ahLst/>
              <a:cxnLst/>
              <a:rect r="r" b="b" t="t" l="l"/>
              <a:pathLst>
                <a:path h="2168872" w="2026910">
                  <a:moveTo>
                    <a:pt x="0" y="0"/>
                  </a:moveTo>
                  <a:lnTo>
                    <a:pt x="2026910" y="0"/>
                  </a:lnTo>
                  <a:lnTo>
                    <a:pt x="2026910" y="2168872"/>
                  </a:lnTo>
                  <a:lnTo>
                    <a:pt x="0" y="216887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1" id="11"/>
            <p:cNvSpPr txBox="true"/>
            <p:nvPr/>
          </p:nvSpPr>
          <p:spPr>
            <a:xfrm rot="0">
              <a:off x="313630" y="2806989"/>
              <a:ext cx="3487539" cy="499533"/>
            </a:xfrm>
            <a:prstGeom prst="rect">
              <a:avLst/>
            </a:prstGeom>
          </p:spPr>
          <p:txBody>
            <a:bodyPr anchor="t" rtlCol="false" tIns="0" lIns="0" bIns="0" rIns="0">
              <a:spAutoFit/>
            </a:bodyPr>
            <a:lstStyle/>
            <a:p>
              <a:pPr algn="ctr">
                <a:lnSpc>
                  <a:spcPts val="3049"/>
                </a:lnSpc>
                <a:spcBef>
                  <a:spcPct val="0"/>
                </a:spcBef>
              </a:pPr>
              <a:r>
                <a:rPr lang="en-US" sz="2499">
                  <a:solidFill>
                    <a:srgbClr val="FDFEEC"/>
                  </a:solidFill>
                  <a:latin typeface="Libre Baskerville"/>
                  <a:ea typeface="Libre Baskerville"/>
                  <a:cs typeface="Libre Baskerville"/>
                  <a:sym typeface="Libre Baskerville"/>
                </a:rPr>
                <a:t>Neural Network</a:t>
              </a:r>
            </a:p>
          </p:txBody>
        </p:sp>
      </p:grpSp>
      <p:sp>
        <p:nvSpPr>
          <p:cNvPr name="Freeform 12" id="12"/>
          <p:cNvSpPr/>
          <p:nvPr/>
        </p:nvSpPr>
        <p:spPr>
          <a:xfrm flipH="false" flipV="false" rot="0">
            <a:off x="5344744" y="3468767"/>
            <a:ext cx="4265019" cy="3140072"/>
          </a:xfrm>
          <a:custGeom>
            <a:avLst/>
            <a:gdLst/>
            <a:ahLst/>
            <a:cxnLst/>
            <a:rect r="r" b="b" t="t" l="l"/>
            <a:pathLst>
              <a:path h="3140072" w="4265019">
                <a:moveTo>
                  <a:pt x="0" y="0"/>
                </a:moveTo>
                <a:lnTo>
                  <a:pt x="4265019" y="0"/>
                </a:lnTo>
                <a:lnTo>
                  <a:pt x="4265019" y="3140071"/>
                </a:lnTo>
                <a:lnTo>
                  <a:pt x="0" y="3140071"/>
                </a:lnTo>
                <a:lnTo>
                  <a:pt x="0" y="0"/>
                </a:lnTo>
                <a:close/>
              </a:path>
            </a:pathLst>
          </a:custGeom>
          <a:blipFill>
            <a:blip r:embed="rId5"/>
            <a:stretch>
              <a:fillRect l="0" t="0" r="0" b="0"/>
            </a:stretch>
          </a:blipFill>
        </p:spPr>
      </p:sp>
      <p:sp>
        <p:nvSpPr>
          <p:cNvPr name="Freeform 13" id="13"/>
          <p:cNvSpPr/>
          <p:nvPr/>
        </p:nvSpPr>
        <p:spPr>
          <a:xfrm flipH="false" flipV="false" rot="0">
            <a:off x="11726439" y="3468767"/>
            <a:ext cx="4536836" cy="3816860"/>
          </a:xfrm>
          <a:custGeom>
            <a:avLst/>
            <a:gdLst/>
            <a:ahLst/>
            <a:cxnLst/>
            <a:rect r="r" b="b" t="t" l="l"/>
            <a:pathLst>
              <a:path h="3816860" w="4536836">
                <a:moveTo>
                  <a:pt x="0" y="0"/>
                </a:moveTo>
                <a:lnTo>
                  <a:pt x="4536836" y="0"/>
                </a:lnTo>
                <a:lnTo>
                  <a:pt x="4536836" y="3816859"/>
                </a:lnTo>
                <a:lnTo>
                  <a:pt x="0" y="3816859"/>
                </a:lnTo>
                <a:lnTo>
                  <a:pt x="0" y="0"/>
                </a:lnTo>
                <a:close/>
              </a:path>
            </a:pathLst>
          </a:custGeom>
          <a:blipFill>
            <a:blip r:embed="rId6"/>
            <a:stretch>
              <a:fillRect l="0" t="0" r="0" b="0"/>
            </a:stretch>
          </a:blipFill>
        </p:spPr>
      </p:sp>
      <p:sp>
        <p:nvSpPr>
          <p:cNvPr name="Freeform 14" id="14"/>
          <p:cNvSpPr/>
          <p:nvPr/>
        </p:nvSpPr>
        <p:spPr>
          <a:xfrm flipH="false" flipV="false" rot="0">
            <a:off x="5092038" y="7105494"/>
            <a:ext cx="4826184" cy="2014290"/>
          </a:xfrm>
          <a:custGeom>
            <a:avLst/>
            <a:gdLst/>
            <a:ahLst/>
            <a:cxnLst/>
            <a:rect r="r" b="b" t="t" l="l"/>
            <a:pathLst>
              <a:path h="2014290" w="4826184">
                <a:moveTo>
                  <a:pt x="0" y="0"/>
                </a:moveTo>
                <a:lnTo>
                  <a:pt x="4826185" y="0"/>
                </a:lnTo>
                <a:lnTo>
                  <a:pt x="4826185" y="2014289"/>
                </a:lnTo>
                <a:lnTo>
                  <a:pt x="0" y="2014289"/>
                </a:lnTo>
                <a:lnTo>
                  <a:pt x="0" y="0"/>
                </a:lnTo>
                <a:close/>
              </a:path>
            </a:pathLst>
          </a:custGeom>
          <a:blipFill>
            <a:blip r:embed="rId7"/>
            <a:stretch>
              <a:fillRect l="0" t="0" r="0" b="0"/>
            </a:stretch>
          </a:blipFill>
        </p:spPr>
      </p:sp>
      <p:sp>
        <p:nvSpPr>
          <p:cNvPr name="TextBox 15" id="15"/>
          <p:cNvSpPr txBox="true"/>
          <p:nvPr/>
        </p:nvSpPr>
        <p:spPr>
          <a:xfrm rot="0">
            <a:off x="2599629" y="1011647"/>
            <a:ext cx="13088742" cy="542888"/>
          </a:xfrm>
          <a:prstGeom prst="rect">
            <a:avLst/>
          </a:prstGeom>
        </p:spPr>
        <p:txBody>
          <a:bodyPr anchor="t" rtlCol="false" tIns="0" lIns="0" bIns="0" rIns="0">
            <a:spAutoFit/>
          </a:bodyPr>
          <a:lstStyle/>
          <a:p>
            <a:pPr algn="ctr">
              <a:lnSpc>
                <a:spcPts val="4200"/>
              </a:lnSpc>
            </a:pPr>
            <a:r>
              <a:rPr lang="en-US" sz="3500" spc="350">
                <a:solidFill>
                  <a:srgbClr val="000000"/>
                </a:solidFill>
                <a:latin typeface="Libre Baskerville Bold"/>
                <a:ea typeface="Libre Baskerville Bold"/>
                <a:cs typeface="Libre Baskerville Bold"/>
                <a:sym typeface="Libre Baskerville Bold"/>
              </a:rPr>
              <a:t>DATA MODELING - EVALUATION</a:t>
            </a:r>
          </a:p>
        </p:txBody>
      </p:sp>
      <p:sp>
        <p:nvSpPr>
          <p:cNvPr name="TextBox 16" id="16"/>
          <p:cNvSpPr txBox="true"/>
          <p:nvPr/>
        </p:nvSpPr>
        <p:spPr>
          <a:xfrm rot="0">
            <a:off x="1028700" y="2077904"/>
            <a:ext cx="5192087" cy="751113"/>
          </a:xfrm>
          <a:prstGeom prst="rect">
            <a:avLst/>
          </a:prstGeom>
        </p:spPr>
        <p:txBody>
          <a:bodyPr anchor="t" rtlCol="false" tIns="0" lIns="0" bIns="0" rIns="0">
            <a:spAutoFit/>
          </a:bodyPr>
          <a:lstStyle/>
          <a:p>
            <a:pPr algn="ctr">
              <a:lnSpc>
                <a:spcPts val="6054"/>
              </a:lnSpc>
              <a:spcBef>
                <a:spcPct val="0"/>
              </a:spcBef>
            </a:pPr>
            <a:r>
              <a:rPr lang="en-US" sz="4962">
                <a:solidFill>
                  <a:srgbClr val="000000"/>
                </a:solidFill>
                <a:latin typeface="Libre Baskerville"/>
                <a:ea typeface="Libre Baskerville"/>
                <a:cs typeface="Libre Baskerville"/>
                <a:sym typeface="Libre Baskerville"/>
              </a:rPr>
              <a:t>Neural Network</a:t>
            </a:r>
          </a:p>
        </p:txBody>
      </p:sp>
      <p:sp>
        <p:nvSpPr>
          <p:cNvPr name="TextBox 17" id="17"/>
          <p:cNvSpPr txBox="true"/>
          <p:nvPr/>
        </p:nvSpPr>
        <p:spPr>
          <a:xfrm rot="0">
            <a:off x="5034614" y="6608838"/>
            <a:ext cx="4883609" cy="374650"/>
          </a:xfrm>
          <a:prstGeom prst="rect">
            <a:avLst/>
          </a:prstGeom>
        </p:spPr>
        <p:txBody>
          <a:bodyPr anchor="t" rtlCol="false" tIns="0" lIns="0" bIns="0" rIns="0">
            <a:spAutoFit/>
          </a:bodyPr>
          <a:lstStyle/>
          <a:p>
            <a:pPr algn="ctr">
              <a:lnSpc>
                <a:spcPts val="3050"/>
              </a:lnSpc>
              <a:spcBef>
                <a:spcPct val="0"/>
              </a:spcBef>
            </a:pPr>
            <a:r>
              <a:rPr lang="en-US" sz="2500">
                <a:solidFill>
                  <a:srgbClr val="000000"/>
                </a:solidFill>
                <a:latin typeface="Libre Baskerville"/>
                <a:ea typeface="Libre Baskerville"/>
                <a:cs typeface="Libre Baskerville"/>
                <a:sym typeface="Libre Baskerville"/>
              </a:rPr>
              <a:t>Sequential Layer (Best Model)</a:t>
            </a:r>
          </a:p>
        </p:txBody>
      </p:sp>
      <p:sp>
        <p:nvSpPr>
          <p:cNvPr name="TextBox 18" id="18"/>
          <p:cNvSpPr txBox="true"/>
          <p:nvPr/>
        </p:nvSpPr>
        <p:spPr>
          <a:xfrm rot="0">
            <a:off x="5783589" y="9119783"/>
            <a:ext cx="3387328" cy="374650"/>
          </a:xfrm>
          <a:prstGeom prst="rect">
            <a:avLst/>
          </a:prstGeom>
        </p:spPr>
        <p:txBody>
          <a:bodyPr anchor="t" rtlCol="false" tIns="0" lIns="0" bIns="0" rIns="0">
            <a:spAutoFit/>
          </a:bodyPr>
          <a:lstStyle/>
          <a:p>
            <a:pPr algn="ctr">
              <a:lnSpc>
                <a:spcPts val="3050"/>
              </a:lnSpc>
              <a:spcBef>
                <a:spcPct val="0"/>
              </a:spcBef>
            </a:pPr>
            <a:r>
              <a:rPr lang="en-US" sz="2500">
                <a:solidFill>
                  <a:srgbClr val="000000"/>
                </a:solidFill>
                <a:latin typeface="Libre Baskerville"/>
                <a:ea typeface="Libre Baskerville"/>
                <a:cs typeface="Libre Baskerville"/>
                <a:sym typeface="Libre Baskerville"/>
              </a:rPr>
              <a:t>Classification Report</a:t>
            </a:r>
          </a:p>
        </p:txBody>
      </p:sp>
      <p:sp>
        <p:nvSpPr>
          <p:cNvPr name="TextBox 19" id="19"/>
          <p:cNvSpPr txBox="true"/>
          <p:nvPr/>
        </p:nvSpPr>
        <p:spPr>
          <a:xfrm rot="0">
            <a:off x="12550387" y="7321005"/>
            <a:ext cx="2888940" cy="374650"/>
          </a:xfrm>
          <a:prstGeom prst="rect">
            <a:avLst/>
          </a:prstGeom>
        </p:spPr>
        <p:txBody>
          <a:bodyPr anchor="t" rtlCol="false" tIns="0" lIns="0" bIns="0" rIns="0">
            <a:spAutoFit/>
          </a:bodyPr>
          <a:lstStyle/>
          <a:p>
            <a:pPr algn="ctr">
              <a:lnSpc>
                <a:spcPts val="3050"/>
              </a:lnSpc>
              <a:spcBef>
                <a:spcPct val="0"/>
              </a:spcBef>
            </a:pPr>
            <a:r>
              <a:rPr lang="en-US" sz="2500">
                <a:solidFill>
                  <a:srgbClr val="000000"/>
                </a:solidFill>
                <a:latin typeface="Libre Baskerville"/>
                <a:ea typeface="Libre Baskerville"/>
                <a:cs typeface="Libre Baskerville"/>
                <a:sym typeface="Libre Baskerville"/>
              </a:rPr>
              <a:t>Confusion Matrix</a:t>
            </a:r>
          </a:p>
        </p:txBody>
      </p:sp>
      <p:sp>
        <p:nvSpPr>
          <p:cNvPr name="TextBox 20" id="20"/>
          <p:cNvSpPr txBox="true"/>
          <p:nvPr/>
        </p:nvSpPr>
        <p:spPr>
          <a:xfrm rot="0">
            <a:off x="1028700" y="2829017"/>
            <a:ext cx="1620366" cy="177778"/>
          </a:xfrm>
          <a:prstGeom prst="rect">
            <a:avLst/>
          </a:prstGeom>
        </p:spPr>
        <p:txBody>
          <a:bodyPr anchor="t" rtlCol="false" tIns="0" lIns="0" bIns="0" rIns="0">
            <a:spAutoFit/>
          </a:bodyPr>
          <a:lstStyle/>
          <a:p>
            <a:pPr algn="ctr">
              <a:lnSpc>
                <a:spcPts val="1464"/>
              </a:lnSpc>
              <a:spcBef>
                <a:spcPct val="0"/>
              </a:spcBef>
            </a:pPr>
            <a:r>
              <a:rPr lang="en-US" sz="1200">
                <a:solidFill>
                  <a:srgbClr val="000000"/>
                </a:solidFill>
                <a:latin typeface="Libre Baskerville"/>
                <a:ea typeface="Libre Baskerville"/>
                <a:cs typeface="Libre Baskerville"/>
                <a:sym typeface="Libre Baskerville"/>
              </a:rPr>
              <a:t>train_test_split = 0.2</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989898"/>
        </a:solidFill>
      </p:bgPr>
    </p:bg>
    <p:spTree>
      <p:nvGrpSpPr>
        <p:cNvPr id="1" name=""/>
        <p:cNvGrpSpPr/>
        <p:nvPr/>
      </p:nvGrpSpPr>
      <p:grpSpPr>
        <a:xfrm>
          <a:off x="0" y="0"/>
          <a:ext cx="0" cy="0"/>
          <a:chOff x="0" y="0"/>
          <a:chExt cx="0" cy="0"/>
        </a:xfrm>
      </p:grpSpPr>
      <p:sp>
        <p:nvSpPr>
          <p:cNvPr name="AutoShape 2" id="2"/>
          <p:cNvSpPr/>
          <p:nvPr/>
        </p:nvSpPr>
        <p:spPr>
          <a:xfrm rot="0">
            <a:off x="207455" y="207455"/>
            <a:ext cx="17873089" cy="9872089"/>
          </a:xfrm>
          <a:prstGeom prst="rect">
            <a:avLst/>
          </a:prstGeom>
          <a:solidFill>
            <a:srgbClr val="EAEAEA"/>
          </a:solidFill>
        </p:spPr>
      </p:sp>
      <p:grpSp>
        <p:nvGrpSpPr>
          <p:cNvPr name="Group 3" id="3"/>
          <p:cNvGrpSpPr/>
          <p:nvPr/>
        </p:nvGrpSpPr>
        <p:grpSpPr>
          <a:xfrm rot="0">
            <a:off x="14177116" y="8996382"/>
            <a:ext cx="3586444" cy="865464"/>
            <a:chOff x="0" y="0"/>
            <a:chExt cx="4781926" cy="1153952"/>
          </a:xfrm>
        </p:grpSpPr>
        <p:sp>
          <p:nvSpPr>
            <p:cNvPr name="Freeform 4" id="4"/>
            <p:cNvSpPr/>
            <p:nvPr/>
          </p:nvSpPr>
          <p:spPr>
            <a:xfrm flipH="false" flipV="false" rot="0">
              <a:off x="3273068" y="426321"/>
              <a:ext cx="1508858" cy="727631"/>
            </a:xfrm>
            <a:custGeom>
              <a:avLst/>
              <a:gdLst/>
              <a:ahLst/>
              <a:cxnLst/>
              <a:rect r="r" b="b" t="t" l="l"/>
              <a:pathLst>
                <a:path h="727631" w="1508858">
                  <a:moveTo>
                    <a:pt x="0" y="0"/>
                  </a:moveTo>
                  <a:lnTo>
                    <a:pt x="1508858" y="0"/>
                  </a:lnTo>
                  <a:lnTo>
                    <a:pt x="1508858" y="727631"/>
                  </a:lnTo>
                  <a:lnTo>
                    <a:pt x="0" y="727631"/>
                  </a:lnTo>
                  <a:lnTo>
                    <a:pt x="0" y="0"/>
                  </a:lnTo>
                  <a:close/>
                </a:path>
              </a:pathLst>
            </a:custGeom>
            <a:blipFill>
              <a:blip r:embed="rId2"/>
              <a:stretch>
                <a:fillRect l="0" t="-19121" r="0" b="-19121"/>
              </a:stretch>
            </a:blipFill>
          </p:spPr>
        </p:sp>
        <p:sp>
          <p:nvSpPr>
            <p:cNvPr name="TextBox 5" id="5"/>
            <p:cNvSpPr txBox="true"/>
            <p:nvPr/>
          </p:nvSpPr>
          <p:spPr>
            <a:xfrm rot="0">
              <a:off x="0" y="9525"/>
              <a:ext cx="4781926" cy="610489"/>
            </a:xfrm>
            <a:prstGeom prst="rect">
              <a:avLst/>
            </a:prstGeom>
          </p:spPr>
          <p:txBody>
            <a:bodyPr anchor="t" rtlCol="false" tIns="0" lIns="0" bIns="0" rIns="0">
              <a:spAutoFit/>
            </a:bodyPr>
            <a:lstStyle/>
            <a:p>
              <a:pPr algn="ctr">
                <a:lnSpc>
                  <a:spcPts val="1887"/>
                </a:lnSpc>
              </a:pPr>
              <a:r>
                <a:rPr lang="en-US" sz="1547">
                  <a:solidFill>
                    <a:srgbClr val="131313"/>
                  </a:solidFill>
                  <a:latin typeface="Libre Baskerville"/>
                  <a:ea typeface="Libre Baskerville"/>
                  <a:cs typeface="Libre Baskerville"/>
                  <a:sym typeface="Libre Baskerville"/>
                </a:rPr>
                <a:t>Data Science Digital Skill Fair 30.0</a:t>
              </a:r>
            </a:p>
            <a:p>
              <a:pPr algn="ctr" marL="0" indent="0" lvl="0">
                <a:lnSpc>
                  <a:spcPts val="1887"/>
                </a:lnSpc>
                <a:spcBef>
                  <a:spcPct val="0"/>
                </a:spcBef>
              </a:pPr>
              <a:r>
                <a:rPr lang="en-US" sz="1547">
                  <a:solidFill>
                    <a:srgbClr val="131313"/>
                  </a:solidFill>
                  <a:latin typeface="Libre Baskerville"/>
                  <a:ea typeface="Libre Baskerville"/>
                  <a:cs typeface="Libre Baskerville"/>
                  <a:sym typeface="Libre Baskerville"/>
                </a:rPr>
                <a:t>             by: </a:t>
              </a:r>
            </a:p>
          </p:txBody>
        </p:sp>
      </p:grpSp>
      <p:grpSp>
        <p:nvGrpSpPr>
          <p:cNvPr name="Group 6" id="6"/>
          <p:cNvGrpSpPr/>
          <p:nvPr/>
        </p:nvGrpSpPr>
        <p:grpSpPr>
          <a:xfrm rot="0">
            <a:off x="1187538" y="4434199"/>
            <a:ext cx="2824182" cy="2824182"/>
            <a:chOff x="0" y="0"/>
            <a:chExt cx="3765576" cy="3765576"/>
          </a:xfrm>
        </p:grpSpPr>
        <p:grpSp>
          <p:nvGrpSpPr>
            <p:cNvPr name="Group 7" id="7"/>
            <p:cNvGrpSpPr/>
            <p:nvPr/>
          </p:nvGrpSpPr>
          <p:grpSpPr>
            <a:xfrm rot="0">
              <a:off x="0" y="0"/>
              <a:ext cx="3765576" cy="3765576"/>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274130" y="0"/>
                    </a:moveTo>
                    <a:lnTo>
                      <a:pt x="538670" y="0"/>
                    </a:lnTo>
                    <a:cubicBezTo>
                      <a:pt x="611374" y="0"/>
                      <a:pt x="681100" y="28881"/>
                      <a:pt x="732509" y="80291"/>
                    </a:cubicBezTo>
                    <a:cubicBezTo>
                      <a:pt x="783919" y="131700"/>
                      <a:pt x="812800" y="201426"/>
                      <a:pt x="812800" y="274130"/>
                    </a:cubicBezTo>
                    <a:lnTo>
                      <a:pt x="812800" y="538670"/>
                    </a:lnTo>
                    <a:cubicBezTo>
                      <a:pt x="812800" y="611374"/>
                      <a:pt x="783919" y="681100"/>
                      <a:pt x="732509" y="732509"/>
                    </a:cubicBezTo>
                    <a:cubicBezTo>
                      <a:pt x="681100" y="783919"/>
                      <a:pt x="611374" y="812800"/>
                      <a:pt x="538670" y="812800"/>
                    </a:cubicBezTo>
                    <a:lnTo>
                      <a:pt x="274130" y="812800"/>
                    </a:lnTo>
                    <a:cubicBezTo>
                      <a:pt x="201426" y="812800"/>
                      <a:pt x="131700" y="783919"/>
                      <a:pt x="80291" y="732509"/>
                    </a:cubicBezTo>
                    <a:cubicBezTo>
                      <a:pt x="28881" y="681100"/>
                      <a:pt x="0" y="611374"/>
                      <a:pt x="0" y="538670"/>
                    </a:cubicBezTo>
                    <a:lnTo>
                      <a:pt x="0" y="274130"/>
                    </a:lnTo>
                    <a:cubicBezTo>
                      <a:pt x="0" y="201426"/>
                      <a:pt x="28881" y="131700"/>
                      <a:pt x="80291" y="80291"/>
                    </a:cubicBezTo>
                    <a:cubicBezTo>
                      <a:pt x="131700" y="28881"/>
                      <a:pt x="201426" y="0"/>
                      <a:pt x="274130" y="0"/>
                    </a:cubicBezTo>
                    <a:close/>
                  </a:path>
                </a:pathLst>
              </a:custGeom>
              <a:solidFill>
                <a:srgbClr val="7C8B9A"/>
              </a:solidFill>
              <a:ln w="76200" cap="rnd">
                <a:solidFill>
                  <a:srgbClr val="000000"/>
                </a:solidFill>
                <a:prstDash val="solid"/>
                <a:round/>
              </a:ln>
            </p:spPr>
          </p:sp>
          <p:sp>
            <p:nvSpPr>
              <p:cNvPr name="TextBox 9" id="9"/>
              <p:cNvSpPr txBox="true"/>
              <p:nvPr/>
            </p:nvSpPr>
            <p:spPr>
              <a:xfrm>
                <a:off x="0" y="9525"/>
                <a:ext cx="812800" cy="803275"/>
              </a:xfrm>
              <a:prstGeom prst="rect">
                <a:avLst/>
              </a:prstGeom>
            </p:spPr>
            <p:txBody>
              <a:bodyPr anchor="ctr" rtlCol="false" tIns="46489" lIns="46489" bIns="46489" rIns="46489"/>
              <a:lstStyle/>
              <a:p>
                <a:pPr algn="ctr">
                  <a:lnSpc>
                    <a:spcPts val="1887"/>
                  </a:lnSpc>
                </a:pPr>
              </a:p>
            </p:txBody>
          </p:sp>
        </p:grpSp>
        <p:sp>
          <p:nvSpPr>
            <p:cNvPr name="TextBox 10" id="10"/>
            <p:cNvSpPr txBox="true"/>
            <p:nvPr/>
          </p:nvSpPr>
          <p:spPr>
            <a:xfrm rot="0">
              <a:off x="414924" y="2669509"/>
              <a:ext cx="2935727" cy="274101"/>
            </a:xfrm>
            <a:prstGeom prst="rect">
              <a:avLst/>
            </a:prstGeom>
          </p:spPr>
          <p:txBody>
            <a:bodyPr anchor="t" rtlCol="false" tIns="0" lIns="0" bIns="0" rIns="0">
              <a:spAutoFit/>
            </a:bodyPr>
            <a:lstStyle/>
            <a:p>
              <a:pPr algn="ctr">
                <a:lnSpc>
                  <a:spcPts val="1674"/>
                </a:lnSpc>
                <a:spcBef>
                  <a:spcPct val="0"/>
                </a:spcBef>
              </a:pPr>
              <a:r>
                <a:rPr lang="en-US" sz="1372">
                  <a:solidFill>
                    <a:srgbClr val="FDFEEC"/>
                  </a:solidFill>
                  <a:latin typeface="Libre Baskerville"/>
                  <a:ea typeface="Libre Baskerville"/>
                  <a:cs typeface="Libre Baskerville"/>
                  <a:sym typeface="Libre Baskerville"/>
                </a:rPr>
                <a:t>Support Vector Machine</a:t>
              </a:r>
            </a:p>
          </p:txBody>
        </p:sp>
        <p:sp>
          <p:nvSpPr>
            <p:cNvPr name="Freeform 11" id="11"/>
            <p:cNvSpPr/>
            <p:nvPr/>
          </p:nvSpPr>
          <p:spPr>
            <a:xfrm flipH="false" flipV="false" rot="0">
              <a:off x="447050" y="332812"/>
              <a:ext cx="2871475" cy="1927079"/>
            </a:xfrm>
            <a:custGeom>
              <a:avLst/>
              <a:gdLst/>
              <a:ahLst/>
              <a:cxnLst/>
              <a:rect r="r" b="b" t="t" l="l"/>
              <a:pathLst>
                <a:path h="1927079" w="2871475">
                  <a:moveTo>
                    <a:pt x="0" y="0"/>
                  </a:moveTo>
                  <a:lnTo>
                    <a:pt x="2871475" y="0"/>
                  </a:lnTo>
                  <a:lnTo>
                    <a:pt x="2871475" y="1927078"/>
                  </a:lnTo>
                  <a:lnTo>
                    <a:pt x="0" y="1927078"/>
                  </a:lnTo>
                  <a:lnTo>
                    <a:pt x="0" y="0"/>
                  </a:lnTo>
                  <a:close/>
                </a:path>
              </a:pathLst>
            </a:custGeom>
            <a:blipFill>
              <a:blip r:embed="rId3"/>
              <a:stretch>
                <a:fillRect l="0" t="0" r="0" b="0"/>
              </a:stretch>
            </a:blipFill>
          </p:spPr>
        </p:sp>
      </p:grpSp>
      <p:sp>
        <p:nvSpPr>
          <p:cNvPr name="Freeform 12" id="12"/>
          <p:cNvSpPr/>
          <p:nvPr/>
        </p:nvSpPr>
        <p:spPr>
          <a:xfrm flipH="false" flipV="false" rot="0">
            <a:off x="11480490" y="3954018"/>
            <a:ext cx="4914700" cy="2084606"/>
          </a:xfrm>
          <a:custGeom>
            <a:avLst/>
            <a:gdLst/>
            <a:ahLst/>
            <a:cxnLst/>
            <a:rect r="r" b="b" t="t" l="l"/>
            <a:pathLst>
              <a:path h="2084606" w="4914700">
                <a:moveTo>
                  <a:pt x="0" y="0"/>
                </a:moveTo>
                <a:lnTo>
                  <a:pt x="4914700" y="0"/>
                </a:lnTo>
                <a:lnTo>
                  <a:pt x="4914700" y="2084606"/>
                </a:lnTo>
                <a:lnTo>
                  <a:pt x="0" y="2084606"/>
                </a:lnTo>
                <a:lnTo>
                  <a:pt x="0" y="0"/>
                </a:lnTo>
                <a:close/>
              </a:path>
            </a:pathLst>
          </a:custGeom>
          <a:blipFill>
            <a:blip r:embed="rId4"/>
            <a:stretch>
              <a:fillRect l="0" t="0" r="0" b="0"/>
            </a:stretch>
          </a:blipFill>
        </p:spPr>
      </p:sp>
      <p:sp>
        <p:nvSpPr>
          <p:cNvPr name="Freeform 13" id="13"/>
          <p:cNvSpPr/>
          <p:nvPr/>
        </p:nvSpPr>
        <p:spPr>
          <a:xfrm flipH="false" flipV="false" rot="0">
            <a:off x="5601707" y="3706829"/>
            <a:ext cx="5389069" cy="4278921"/>
          </a:xfrm>
          <a:custGeom>
            <a:avLst/>
            <a:gdLst/>
            <a:ahLst/>
            <a:cxnLst/>
            <a:rect r="r" b="b" t="t" l="l"/>
            <a:pathLst>
              <a:path h="4278921" w="5389069">
                <a:moveTo>
                  <a:pt x="0" y="0"/>
                </a:moveTo>
                <a:lnTo>
                  <a:pt x="5389070" y="0"/>
                </a:lnTo>
                <a:lnTo>
                  <a:pt x="5389070" y="4278921"/>
                </a:lnTo>
                <a:lnTo>
                  <a:pt x="0" y="4278921"/>
                </a:lnTo>
                <a:lnTo>
                  <a:pt x="0" y="0"/>
                </a:lnTo>
                <a:close/>
              </a:path>
            </a:pathLst>
          </a:custGeom>
          <a:blipFill>
            <a:blip r:embed="rId5"/>
            <a:stretch>
              <a:fillRect l="0" t="0" r="0" b="0"/>
            </a:stretch>
          </a:blipFill>
        </p:spPr>
      </p:sp>
      <p:sp>
        <p:nvSpPr>
          <p:cNvPr name="TextBox 14" id="14"/>
          <p:cNvSpPr txBox="true"/>
          <p:nvPr/>
        </p:nvSpPr>
        <p:spPr>
          <a:xfrm rot="0">
            <a:off x="2599629" y="1011647"/>
            <a:ext cx="13088742" cy="542888"/>
          </a:xfrm>
          <a:prstGeom prst="rect">
            <a:avLst/>
          </a:prstGeom>
        </p:spPr>
        <p:txBody>
          <a:bodyPr anchor="t" rtlCol="false" tIns="0" lIns="0" bIns="0" rIns="0">
            <a:spAutoFit/>
          </a:bodyPr>
          <a:lstStyle/>
          <a:p>
            <a:pPr algn="ctr">
              <a:lnSpc>
                <a:spcPts val="4200"/>
              </a:lnSpc>
            </a:pPr>
            <a:r>
              <a:rPr lang="en-US" sz="3500" spc="350">
                <a:solidFill>
                  <a:srgbClr val="000000"/>
                </a:solidFill>
                <a:latin typeface="Libre Baskerville Bold"/>
                <a:ea typeface="Libre Baskerville Bold"/>
                <a:cs typeface="Libre Baskerville Bold"/>
                <a:sym typeface="Libre Baskerville Bold"/>
              </a:rPr>
              <a:t>DATA MODELING - EVALUATION</a:t>
            </a:r>
          </a:p>
        </p:txBody>
      </p:sp>
      <p:sp>
        <p:nvSpPr>
          <p:cNvPr name="TextBox 15" id="15"/>
          <p:cNvSpPr txBox="true"/>
          <p:nvPr/>
        </p:nvSpPr>
        <p:spPr>
          <a:xfrm rot="0">
            <a:off x="0" y="2068379"/>
            <a:ext cx="10402374" cy="627819"/>
          </a:xfrm>
          <a:prstGeom prst="rect">
            <a:avLst/>
          </a:prstGeom>
        </p:spPr>
        <p:txBody>
          <a:bodyPr anchor="t" rtlCol="false" tIns="0" lIns="0" bIns="0" rIns="0">
            <a:spAutoFit/>
          </a:bodyPr>
          <a:lstStyle/>
          <a:p>
            <a:pPr algn="ctr">
              <a:lnSpc>
                <a:spcPts val="4956"/>
              </a:lnSpc>
              <a:spcBef>
                <a:spcPct val="0"/>
              </a:spcBef>
            </a:pPr>
            <a:r>
              <a:rPr lang="en-US" sz="4062">
                <a:solidFill>
                  <a:srgbClr val="000000"/>
                </a:solidFill>
                <a:latin typeface="Libre Baskerville"/>
                <a:ea typeface="Libre Baskerville"/>
                <a:cs typeface="Libre Baskerville"/>
                <a:sym typeface="Libre Baskerville"/>
              </a:rPr>
              <a:t>Support Vector Machine (SVM)</a:t>
            </a:r>
          </a:p>
        </p:txBody>
      </p:sp>
      <p:sp>
        <p:nvSpPr>
          <p:cNvPr name="TextBox 16" id="16"/>
          <p:cNvSpPr txBox="true"/>
          <p:nvPr/>
        </p:nvSpPr>
        <p:spPr>
          <a:xfrm rot="0">
            <a:off x="1028700" y="2829017"/>
            <a:ext cx="1620366" cy="177778"/>
          </a:xfrm>
          <a:prstGeom prst="rect">
            <a:avLst/>
          </a:prstGeom>
        </p:spPr>
        <p:txBody>
          <a:bodyPr anchor="t" rtlCol="false" tIns="0" lIns="0" bIns="0" rIns="0">
            <a:spAutoFit/>
          </a:bodyPr>
          <a:lstStyle/>
          <a:p>
            <a:pPr algn="ctr">
              <a:lnSpc>
                <a:spcPts val="1464"/>
              </a:lnSpc>
              <a:spcBef>
                <a:spcPct val="0"/>
              </a:spcBef>
            </a:pPr>
            <a:r>
              <a:rPr lang="en-US" sz="1200">
                <a:solidFill>
                  <a:srgbClr val="000000"/>
                </a:solidFill>
                <a:latin typeface="Libre Baskerville"/>
                <a:ea typeface="Libre Baskerville"/>
                <a:cs typeface="Libre Baskerville"/>
                <a:sym typeface="Libre Baskerville"/>
              </a:rPr>
              <a:t>train_test_split = 0.2</a:t>
            </a:r>
          </a:p>
        </p:txBody>
      </p:sp>
      <p:sp>
        <p:nvSpPr>
          <p:cNvPr name="TextBox 17" id="17"/>
          <p:cNvSpPr txBox="true"/>
          <p:nvPr/>
        </p:nvSpPr>
        <p:spPr>
          <a:xfrm rot="0">
            <a:off x="11480490" y="6170600"/>
            <a:ext cx="5778810" cy="784085"/>
          </a:xfrm>
          <a:prstGeom prst="rect">
            <a:avLst/>
          </a:prstGeom>
        </p:spPr>
        <p:txBody>
          <a:bodyPr anchor="t" rtlCol="false" tIns="0" lIns="0" bIns="0" rIns="0">
            <a:spAutoFit/>
          </a:bodyPr>
          <a:lstStyle/>
          <a:p>
            <a:pPr algn="l">
              <a:lnSpc>
                <a:spcPts val="3081"/>
              </a:lnSpc>
              <a:spcBef>
                <a:spcPct val="0"/>
              </a:spcBef>
            </a:pPr>
            <a:r>
              <a:rPr lang="en-US" sz="2525">
                <a:solidFill>
                  <a:srgbClr val="000000"/>
                </a:solidFill>
                <a:latin typeface="Libre Baskerville"/>
                <a:ea typeface="Libre Baskerville"/>
                <a:cs typeface="Libre Baskerville"/>
                <a:sym typeface="Libre Baskerville"/>
              </a:rPr>
              <a:t>Best parameters for SVM: </a:t>
            </a:r>
          </a:p>
          <a:p>
            <a:pPr algn="l">
              <a:lnSpc>
                <a:spcPts val="3081"/>
              </a:lnSpc>
              <a:spcBef>
                <a:spcPct val="0"/>
              </a:spcBef>
            </a:pPr>
            <a:r>
              <a:rPr lang="en-US" sz="2525">
                <a:solidFill>
                  <a:srgbClr val="000000"/>
                </a:solidFill>
                <a:latin typeface="Libre Baskerville"/>
                <a:ea typeface="Libre Baskerville"/>
                <a:cs typeface="Libre Baskerville"/>
                <a:sym typeface="Libre Baskerville"/>
              </a:rPr>
              <a:t>{'C': 10, 'gamma': 0.1, 'kernel': 'poly'}</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989898"/>
        </a:solidFill>
      </p:bgPr>
    </p:bg>
    <p:spTree>
      <p:nvGrpSpPr>
        <p:cNvPr id="1" name=""/>
        <p:cNvGrpSpPr/>
        <p:nvPr/>
      </p:nvGrpSpPr>
      <p:grpSpPr>
        <a:xfrm>
          <a:off x="0" y="0"/>
          <a:ext cx="0" cy="0"/>
          <a:chOff x="0" y="0"/>
          <a:chExt cx="0" cy="0"/>
        </a:xfrm>
      </p:grpSpPr>
      <p:sp>
        <p:nvSpPr>
          <p:cNvPr name="AutoShape 2" id="2"/>
          <p:cNvSpPr/>
          <p:nvPr/>
        </p:nvSpPr>
        <p:spPr>
          <a:xfrm rot="0">
            <a:off x="207455" y="207455"/>
            <a:ext cx="17873089" cy="9872089"/>
          </a:xfrm>
          <a:prstGeom prst="rect">
            <a:avLst/>
          </a:prstGeom>
          <a:solidFill>
            <a:srgbClr val="EAEAEA"/>
          </a:solidFill>
        </p:spPr>
      </p:sp>
      <p:grpSp>
        <p:nvGrpSpPr>
          <p:cNvPr name="Group 3" id="3"/>
          <p:cNvGrpSpPr/>
          <p:nvPr/>
        </p:nvGrpSpPr>
        <p:grpSpPr>
          <a:xfrm rot="0">
            <a:off x="14177116" y="8996382"/>
            <a:ext cx="3586444" cy="865464"/>
            <a:chOff x="0" y="0"/>
            <a:chExt cx="4781926" cy="1153952"/>
          </a:xfrm>
        </p:grpSpPr>
        <p:sp>
          <p:nvSpPr>
            <p:cNvPr name="Freeform 4" id="4"/>
            <p:cNvSpPr/>
            <p:nvPr/>
          </p:nvSpPr>
          <p:spPr>
            <a:xfrm flipH="false" flipV="false" rot="0">
              <a:off x="3273068" y="426321"/>
              <a:ext cx="1508858" cy="727631"/>
            </a:xfrm>
            <a:custGeom>
              <a:avLst/>
              <a:gdLst/>
              <a:ahLst/>
              <a:cxnLst/>
              <a:rect r="r" b="b" t="t" l="l"/>
              <a:pathLst>
                <a:path h="727631" w="1508858">
                  <a:moveTo>
                    <a:pt x="0" y="0"/>
                  </a:moveTo>
                  <a:lnTo>
                    <a:pt x="1508858" y="0"/>
                  </a:lnTo>
                  <a:lnTo>
                    <a:pt x="1508858" y="727631"/>
                  </a:lnTo>
                  <a:lnTo>
                    <a:pt x="0" y="727631"/>
                  </a:lnTo>
                  <a:lnTo>
                    <a:pt x="0" y="0"/>
                  </a:lnTo>
                  <a:close/>
                </a:path>
              </a:pathLst>
            </a:custGeom>
            <a:blipFill>
              <a:blip r:embed="rId2"/>
              <a:stretch>
                <a:fillRect l="0" t="-19121" r="0" b="-19121"/>
              </a:stretch>
            </a:blipFill>
          </p:spPr>
        </p:sp>
        <p:sp>
          <p:nvSpPr>
            <p:cNvPr name="TextBox 5" id="5"/>
            <p:cNvSpPr txBox="true"/>
            <p:nvPr/>
          </p:nvSpPr>
          <p:spPr>
            <a:xfrm rot="0">
              <a:off x="0" y="9525"/>
              <a:ext cx="4781926" cy="610489"/>
            </a:xfrm>
            <a:prstGeom prst="rect">
              <a:avLst/>
            </a:prstGeom>
          </p:spPr>
          <p:txBody>
            <a:bodyPr anchor="t" rtlCol="false" tIns="0" lIns="0" bIns="0" rIns="0">
              <a:spAutoFit/>
            </a:bodyPr>
            <a:lstStyle/>
            <a:p>
              <a:pPr algn="ctr">
                <a:lnSpc>
                  <a:spcPts val="1887"/>
                </a:lnSpc>
              </a:pPr>
              <a:r>
                <a:rPr lang="en-US" sz="1547">
                  <a:solidFill>
                    <a:srgbClr val="131313"/>
                  </a:solidFill>
                  <a:latin typeface="Libre Baskerville"/>
                  <a:ea typeface="Libre Baskerville"/>
                  <a:cs typeface="Libre Baskerville"/>
                  <a:sym typeface="Libre Baskerville"/>
                </a:rPr>
                <a:t>Data Science Digital Skill Fair 30.0</a:t>
              </a:r>
            </a:p>
            <a:p>
              <a:pPr algn="ctr" marL="0" indent="0" lvl="0">
                <a:lnSpc>
                  <a:spcPts val="1887"/>
                </a:lnSpc>
                <a:spcBef>
                  <a:spcPct val="0"/>
                </a:spcBef>
              </a:pPr>
              <a:r>
                <a:rPr lang="en-US" sz="1547">
                  <a:solidFill>
                    <a:srgbClr val="131313"/>
                  </a:solidFill>
                  <a:latin typeface="Libre Baskerville"/>
                  <a:ea typeface="Libre Baskerville"/>
                  <a:cs typeface="Libre Baskerville"/>
                  <a:sym typeface="Libre Baskerville"/>
                </a:rPr>
                <a:t>             by: </a:t>
              </a:r>
            </a:p>
          </p:txBody>
        </p:sp>
      </p:grpSp>
      <p:grpSp>
        <p:nvGrpSpPr>
          <p:cNvPr name="Group 6" id="6"/>
          <p:cNvGrpSpPr/>
          <p:nvPr/>
        </p:nvGrpSpPr>
        <p:grpSpPr>
          <a:xfrm rot="0">
            <a:off x="1187538" y="4582488"/>
            <a:ext cx="2824182" cy="2824182"/>
            <a:chOff x="0" y="0"/>
            <a:chExt cx="3765576" cy="3765576"/>
          </a:xfrm>
        </p:grpSpPr>
        <p:grpSp>
          <p:nvGrpSpPr>
            <p:cNvPr name="Group 7" id="7"/>
            <p:cNvGrpSpPr/>
            <p:nvPr/>
          </p:nvGrpSpPr>
          <p:grpSpPr>
            <a:xfrm rot="0">
              <a:off x="0" y="0"/>
              <a:ext cx="3765576" cy="3765576"/>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274130" y="0"/>
                    </a:moveTo>
                    <a:lnTo>
                      <a:pt x="538670" y="0"/>
                    </a:lnTo>
                    <a:cubicBezTo>
                      <a:pt x="611374" y="0"/>
                      <a:pt x="681100" y="28881"/>
                      <a:pt x="732509" y="80291"/>
                    </a:cubicBezTo>
                    <a:cubicBezTo>
                      <a:pt x="783919" y="131700"/>
                      <a:pt x="812800" y="201426"/>
                      <a:pt x="812800" y="274130"/>
                    </a:cubicBezTo>
                    <a:lnTo>
                      <a:pt x="812800" y="538670"/>
                    </a:lnTo>
                    <a:cubicBezTo>
                      <a:pt x="812800" y="611374"/>
                      <a:pt x="783919" y="681100"/>
                      <a:pt x="732509" y="732509"/>
                    </a:cubicBezTo>
                    <a:cubicBezTo>
                      <a:pt x="681100" y="783919"/>
                      <a:pt x="611374" y="812800"/>
                      <a:pt x="538670" y="812800"/>
                    </a:cubicBezTo>
                    <a:lnTo>
                      <a:pt x="274130" y="812800"/>
                    </a:lnTo>
                    <a:cubicBezTo>
                      <a:pt x="201426" y="812800"/>
                      <a:pt x="131700" y="783919"/>
                      <a:pt x="80291" y="732509"/>
                    </a:cubicBezTo>
                    <a:cubicBezTo>
                      <a:pt x="28881" y="681100"/>
                      <a:pt x="0" y="611374"/>
                      <a:pt x="0" y="538670"/>
                    </a:cubicBezTo>
                    <a:lnTo>
                      <a:pt x="0" y="274130"/>
                    </a:lnTo>
                    <a:cubicBezTo>
                      <a:pt x="0" y="201426"/>
                      <a:pt x="28881" y="131700"/>
                      <a:pt x="80291" y="80291"/>
                    </a:cubicBezTo>
                    <a:cubicBezTo>
                      <a:pt x="131700" y="28881"/>
                      <a:pt x="201426" y="0"/>
                      <a:pt x="274130" y="0"/>
                    </a:cubicBezTo>
                    <a:close/>
                  </a:path>
                </a:pathLst>
              </a:custGeom>
              <a:solidFill>
                <a:srgbClr val="7C8B9A"/>
              </a:solidFill>
              <a:ln w="76200" cap="rnd">
                <a:solidFill>
                  <a:srgbClr val="000000"/>
                </a:solidFill>
                <a:prstDash val="solid"/>
                <a:round/>
              </a:ln>
            </p:spPr>
          </p:sp>
          <p:sp>
            <p:nvSpPr>
              <p:cNvPr name="TextBox 9" id="9"/>
              <p:cNvSpPr txBox="true"/>
              <p:nvPr/>
            </p:nvSpPr>
            <p:spPr>
              <a:xfrm>
                <a:off x="0" y="9525"/>
                <a:ext cx="812800" cy="803275"/>
              </a:xfrm>
              <a:prstGeom prst="rect">
                <a:avLst/>
              </a:prstGeom>
            </p:spPr>
            <p:txBody>
              <a:bodyPr anchor="ctr" rtlCol="false" tIns="46489" lIns="46489" bIns="46489" rIns="46489"/>
              <a:lstStyle/>
              <a:p>
                <a:pPr algn="ctr">
                  <a:lnSpc>
                    <a:spcPts val="1887"/>
                  </a:lnSpc>
                </a:pPr>
              </a:p>
            </p:txBody>
          </p:sp>
        </p:grpSp>
        <p:sp>
          <p:nvSpPr>
            <p:cNvPr name="TextBox 10" id="10"/>
            <p:cNvSpPr txBox="true"/>
            <p:nvPr/>
          </p:nvSpPr>
          <p:spPr>
            <a:xfrm rot="0">
              <a:off x="999096" y="2669509"/>
              <a:ext cx="1767384" cy="805921"/>
            </a:xfrm>
            <a:prstGeom prst="rect">
              <a:avLst/>
            </a:prstGeom>
          </p:spPr>
          <p:txBody>
            <a:bodyPr anchor="t" rtlCol="false" tIns="0" lIns="0" bIns="0" rIns="0">
              <a:spAutoFit/>
            </a:bodyPr>
            <a:lstStyle/>
            <a:p>
              <a:pPr algn="ctr">
                <a:lnSpc>
                  <a:spcPts val="2406"/>
                </a:lnSpc>
                <a:spcBef>
                  <a:spcPct val="0"/>
                </a:spcBef>
              </a:pPr>
              <a:r>
                <a:rPr lang="en-US" sz="1972">
                  <a:solidFill>
                    <a:srgbClr val="FDFEEC"/>
                  </a:solidFill>
                  <a:latin typeface="Libre Baskerville"/>
                  <a:ea typeface="Libre Baskerville"/>
                  <a:cs typeface="Libre Baskerville"/>
                  <a:sym typeface="Libre Baskerville"/>
                </a:rPr>
                <a:t>KNN Classifier</a:t>
              </a:r>
            </a:p>
          </p:txBody>
        </p:sp>
        <p:sp>
          <p:nvSpPr>
            <p:cNvPr name="Freeform 11" id="11"/>
            <p:cNvSpPr/>
            <p:nvPr/>
          </p:nvSpPr>
          <p:spPr>
            <a:xfrm flipH="false" flipV="false" rot="0">
              <a:off x="447050" y="332812"/>
              <a:ext cx="2871475" cy="1927079"/>
            </a:xfrm>
            <a:custGeom>
              <a:avLst/>
              <a:gdLst/>
              <a:ahLst/>
              <a:cxnLst/>
              <a:rect r="r" b="b" t="t" l="l"/>
              <a:pathLst>
                <a:path h="1927079" w="2871475">
                  <a:moveTo>
                    <a:pt x="0" y="0"/>
                  </a:moveTo>
                  <a:lnTo>
                    <a:pt x="2871475" y="0"/>
                  </a:lnTo>
                  <a:lnTo>
                    <a:pt x="2871475" y="1927078"/>
                  </a:lnTo>
                  <a:lnTo>
                    <a:pt x="0" y="1927078"/>
                  </a:lnTo>
                  <a:lnTo>
                    <a:pt x="0" y="0"/>
                  </a:lnTo>
                  <a:close/>
                </a:path>
              </a:pathLst>
            </a:custGeom>
            <a:blipFill>
              <a:blip r:embed="rId3"/>
              <a:stretch>
                <a:fillRect l="0" t="0" r="0" b="0"/>
              </a:stretch>
            </a:blipFill>
          </p:spPr>
        </p:sp>
      </p:grpSp>
      <p:sp>
        <p:nvSpPr>
          <p:cNvPr name="Freeform 12" id="12"/>
          <p:cNvSpPr/>
          <p:nvPr/>
        </p:nvSpPr>
        <p:spPr>
          <a:xfrm flipH="false" flipV="false" rot="0">
            <a:off x="11199803" y="3934637"/>
            <a:ext cx="5543667" cy="2059942"/>
          </a:xfrm>
          <a:custGeom>
            <a:avLst/>
            <a:gdLst/>
            <a:ahLst/>
            <a:cxnLst/>
            <a:rect r="r" b="b" t="t" l="l"/>
            <a:pathLst>
              <a:path h="2059942" w="5543667">
                <a:moveTo>
                  <a:pt x="0" y="0"/>
                </a:moveTo>
                <a:lnTo>
                  <a:pt x="5543668" y="0"/>
                </a:lnTo>
                <a:lnTo>
                  <a:pt x="5543668" y="2059942"/>
                </a:lnTo>
                <a:lnTo>
                  <a:pt x="0" y="2059942"/>
                </a:lnTo>
                <a:lnTo>
                  <a:pt x="0" y="0"/>
                </a:lnTo>
                <a:close/>
              </a:path>
            </a:pathLst>
          </a:custGeom>
          <a:blipFill>
            <a:blip r:embed="rId4"/>
            <a:stretch>
              <a:fillRect l="0" t="0" r="0" b="0"/>
            </a:stretch>
          </a:blipFill>
        </p:spPr>
      </p:sp>
      <p:sp>
        <p:nvSpPr>
          <p:cNvPr name="Freeform 13" id="13"/>
          <p:cNvSpPr/>
          <p:nvPr/>
        </p:nvSpPr>
        <p:spPr>
          <a:xfrm flipH="false" flipV="false" rot="0">
            <a:off x="5283471" y="3602510"/>
            <a:ext cx="5667411" cy="4499924"/>
          </a:xfrm>
          <a:custGeom>
            <a:avLst/>
            <a:gdLst/>
            <a:ahLst/>
            <a:cxnLst/>
            <a:rect r="r" b="b" t="t" l="l"/>
            <a:pathLst>
              <a:path h="4499924" w="5667411">
                <a:moveTo>
                  <a:pt x="0" y="0"/>
                </a:moveTo>
                <a:lnTo>
                  <a:pt x="5667411" y="0"/>
                </a:lnTo>
                <a:lnTo>
                  <a:pt x="5667411" y="4499924"/>
                </a:lnTo>
                <a:lnTo>
                  <a:pt x="0" y="4499924"/>
                </a:lnTo>
                <a:lnTo>
                  <a:pt x="0" y="0"/>
                </a:lnTo>
                <a:close/>
              </a:path>
            </a:pathLst>
          </a:custGeom>
          <a:blipFill>
            <a:blip r:embed="rId5"/>
            <a:stretch>
              <a:fillRect l="0" t="0" r="0" b="0"/>
            </a:stretch>
          </a:blipFill>
        </p:spPr>
      </p:sp>
      <p:sp>
        <p:nvSpPr>
          <p:cNvPr name="TextBox 14" id="14"/>
          <p:cNvSpPr txBox="true"/>
          <p:nvPr/>
        </p:nvSpPr>
        <p:spPr>
          <a:xfrm rot="0">
            <a:off x="2599629" y="1011647"/>
            <a:ext cx="13088742" cy="542888"/>
          </a:xfrm>
          <a:prstGeom prst="rect">
            <a:avLst/>
          </a:prstGeom>
        </p:spPr>
        <p:txBody>
          <a:bodyPr anchor="t" rtlCol="false" tIns="0" lIns="0" bIns="0" rIns="0">
            <a:spAutoFit/>
          </a:bodyPr>
          <a:lstStyle/>
          <a:p>
            <a:pPr algn="ctr">
              <a:lnSpc>
                <a:spcPts val="4200"/>
              </a:lnSpc>
            </a:pPr>
            <a:r>
              <a:rPr lang="en-US" sz="3500" spc="350">
                <a:solidFill>
                  <a:srgbClr val="000000"/>
                </a:solidFill>
                <a:latin typeface="Libre Baskerville Bold"/>
                <a:ea typeface="Libre Baskerville Bold"/>
                <a:cs typeface="Libre Baskerville Bold"/>
                <a:sym typeface="Libre Baskerville Bold"/>
              </a:rPr>
              <a:t>DATA MODELING - EVALUATION</a:t>
            </a:r>
          </a:p>
        </p:txBody>
      </p:sp>
      <p:sp>
        <p:nvSpPr>
          <p:cNvPr name="TextBox 15" id="15"/>
          <p:cNvSpPr txBox="true"/>
          <p:nvPr/>
        </p:nvSpPr>
        <p:spPr>
          <a:xfrm rot="0">
            <a:off x="1028700" y="2080743"/>
            <a:ext cx="4887913" cy="627819"/>
          </a:xfrm>
          <a:prstGeom prst="rect">
            <a:avLst/>
          </a:prstGeom>
        </p:spPr>
        <p:txBody>
          <a:bodyPr anchor="t" rtlCol="false" tIns="0" lIns="0" bIns="0" rIns="0">
            <a:spAutoFit/>
          </a:bodyPr>
          <a:lstStyle/>
          <a:p>
            <a:pPr algn="l">
              <a:lnSpc>
                <a:spcPts val="4956"/>
              </a:lnSpc>
              <a:spcBef>
                <a:spcPct val="0"/>
              </a:spcBef>
            </a:pPr>
            <a:r>
              <a:rPr lang="en-US" sz="4062">
                <a:solidFill>
                  <a:srgbClr val="000000"/>
                </a:solidFill>
                <a:latin typeface="Libre Baskerville"/>
                <a:ea typeface="Libre Baskerville"/>
                <a:cs typeface="Libre Baskerville"/>
                <a:sym typeface="Libre Baskerville"/>
              </a:rPr>
              <a:t>KNN Classifier</a:t>
            </a:r>
          </a:p>
        </p:txBody>
      </p:sp>
      <p:sp>
        <p:nvSpPr>
          <p:cNvPr name="TextBox 16" id="16"/>
          <p:cNvSpPr txBox="true"/>
          <p:nvPr/>
        </p:nvSpPr>
        <p:spPr>
          <a:xfrm rot="0">
            <a:off x="1028700" y="2829017"/>
            <a:ext cx="1620366" cy="177778"/>
          </a:xfrm>
          <a:prstGeom prst="rect">
            <a:avLst/>
          </a:prstGeom>
        </p:spPr>
        <p:txBody>
          <a:bodyPr anchor="t" rtlCol="false" tIns="0" lIns="0" bIns="0" rIns="0">
            <a:spAutoFit/>
          </a:bodyPr>
          <a:lstStyle/>
          <a:p>
            <a:pPr algn="ctr">
              <a:lnSpc>
                <a:spcPts val="1464"/>
              </a:lnSpc>
              <a:spcBef>
                <a:spcPct val="0"/>
              </a:spcBef>
            </a:pPr>
            <a:r>
              <a:rPr lang="en-US" sz="1200">
                <a:solidFill>
                  <a:srgbClr val="000000"/>
                </a:solidFill>
                <a:latin typeface="Libre Baskerville"/>
                <a:ea typeface="Libre Baskerville"/>
                <a:cs typeface="Libre Baskerville"/>
                <a:sym typeface="Libre Baskerville"/>
              </a:rPr>
              <a:t>train_test_split = 0.2</a:t>
            </a:r>
          </a:p>
        </p:txBody>
      </p:sp>
      <p:sp>
        <p:nvSpPr>
          <p:cNvPr name="TextBox 17" id="17"/>
          <p:cNvSpPr txBox="true"/>
          <p:nvPr/>
        </p:nvSpPr>
        <p:spPr>
          <a:xfrm rot="0">
            <a:off x="11199803" y="6562863"/>
            <a:ext cx="5663076" cy="975174"/>
          </a:xfrm>
          <a:prstGeom prst="rect">
            <a:avLst/>
          </a:prstGeom>
        </p:spPr>
        <p:txBody>
          <a:bodyPr anchor="t" rtlCol="false" tIns="0" lIns="0" bIns="0" rIns="0">
            <a:spAutoFit/>
          </a:bodyPr>
          <a:lstStyle/>
          <a:p>
            <a:pPr algn="just">
              <a:lnSpc>
                <a:spcPts val="2619"/>
              </a:lnSpc>
              <a:spcBef>
                <a:spcPct val="0"/>
              </a:spcBef>
            </a:pPr>
            <a:r>
              <a:rPr lang="en-US" sz="2147">
                <a:solidFill>
                  <a:srgbClr val="000000"/>
                </a:solidFill>
                <a:latin typeface="Libre Baskerville"/>
                <a:ea typeface="Libre Baskerville"/>
                <a:cs typeface="Libre Baskerville"/>
                <a:sym typeface="Libre Baskerville"/>
              </a:rPr>
              <a:t>Best parameters for KNN: </a:t>
            </a:r>
          </a:p>
          <a:p>
            <a:pPr algn="just">
              <a:lnSpc>
                <a:spcPts val="2619"/>
              </a:lnSpc>
              <a:spcBef>
                <a:spcPct val="0"/>
              </a:spcBef>
            </a:pPr>
            <a:r>
              <a:rPr lang="en-US" sz="2147">
                <a:solidFill>
                  <a:srgbClr val="000000"/>
                </a:solidFill>
                <a:latin typeface="Libre Baskerville"/>
                <a:ea typeface="Libre Baskerville"/>
                <a:cs typeface="Libre Baskerville"/>
                <a:sym typeface="Libre Baskerville"/>
              </a:rPr>
              <a:t>{'metric': 'manhattan', 'n_neighbors': 12, 'weights': 'uniform'}</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989898"/>
        </a:solidFill>
      </p:bgPr>
    </p:bg>
    <p:spTree>
      <p:nvGrpSpPr>
        <p:cNvPr id="1" name=""/>
        <p:cNvGrpSpPr/>
        <p:nvPr/>
      </p:nvGrpSpPr>
      <p:grpSpPr>
        <a:xfrm>
          <a:off x="0" y="0"/>
          <a:ext cx="0" cy="0"/>
          <a:chOff x="0" y="0"/>
          <a:chExt cx="0" cy="0"/>
        </a:xfrm>
      </p:grpSpPr>
      <p:sp>
        <p:nvSpPr>
          <p:cNvPr name="AutoShape 2" id="2"/>
          <p:cNvSpPr/>
          <p:nvPr/>
        </p:nvSpPr>
        <p:spPr>
          <a:xfrm rot="0">
            <a:off x="207455" y="207455"/>
            <a:ext cx="17873089" cy="9872089"/>
          </a:xfrm>
          <a:prstGeom prst="rect">
            <a:avLst/>
          </a:prstGeom>
          <a:solidFill>
            <a:srgbClr val="EAEAEA"/>
          </a:solidFill>
        </p:spPr>
      </p:sp>
      <p:grpSp>
        <p:nvGrpSpPr>
          <p:cNvPr name="Group 3" id="3"/>
          <p:cNvGrpSpPr/>
          <p:nvPr/>
        </p:nvGrpSpPr>
        <p:grpSpPr>
          <a:xfrm rot="0">
            <a:off x="14177116" y="8996382"/>
            <a:ext cx="3586444" cy="865464"/>
            <a:chOff x="0" y="0"/>
            <a:chExt cx="4781926" cy="1153952"/>
          </a:xfrm>
        </p:grpSpPr>
        <p:sp>
          <p:nvSpPr>
            <p:cNvPr name="Freeform 4" id="4"/>
            <p:cNvSpPr/>
            <p:nvPr/>
          </p:nvSpPr>
          <p:spPr>
            <a:xfrm flipH="false" flipV="false" rot="0">
              <a:off x="3273068" y="426321"/>
              <a:ext cx="1508858" cy="727631"/>
            </a:xfrm>
            <a:custGeom>
              <a:avLst/>
              <a:gdLst/>
              <a:ahLst/>
              <a:cxnLst/>
              <a:rect r="r" b="b" t="t" l="l"/>
              <a:pathLst>
                <a:path h="727631" w="1508858">
                  <a:moveTo>
                    <a:pt x="0" y="0"/>
                  </a:moveTo>
                  <a:lnTo>
                    <a:pt x="1508858" y="0"/>
                  </a:lnTo>
                  <a:lnTo>
                    <a:pt x="1508858" y="727631"/>
                  </a:lnTo>
                  <a:lnTo>
                    <a:pt x="0" y="727631"/>
                  </a:lnTo>
                  <a:lnTo>
                    <a:pt x="0" y="0"/>
                  </a:lnTo>
                  <a:close/>
                </a:path>
              </a:pathLst>
            </a:custGeom>
            <a:blipFill>
              <a:blip r:embed="rId2"/>
              <a:stretch>
                <a:fillRect l="0" t="-19121" r="0" b="-19121"/>
              </a:stretch>
            </a:blipFill>
          </p:spPr>
        </p:sp>
        <p:sp>
          <p:nvSpPr>
            <p:cNvPr name="TextBox 5" id="5"/>
            <p:cNvSpPr txBox="true"/>
            <p:nvPr/>
          </p:nvSpPr>
          <p:spPr>
            <a:xfrm rot="0">
              <a:off x="0" y="9525"/>
              <a:ext cx="4781926" cy="610489"/>
            </a:xfrm>
            <a:prstGeom prst="rect">
              <a:avLst/>
            </a:prstGeom>
          </p:spPr>
          <p:txBody>
            <a:bodyPr anchor="t" rtlCol="false" tIns="0" lIns="0" bIns="0" rIns="0">
              <a:spAutoFit/>
            </a:bodyPr>
            <a:lstStyle/>
            <a:p>
              <a:pPr algn="ctr">
                <a:lnSpc>
                  <a:spcPts val="1887"/>
                </a:lnSpc>
              </a:pPr>
              <a:r>
                <a:rPr lang="en-US" sz="1547">
                  <a:solidFill>
                    <a:srgbClr val="131313"/>
                  </a:solidFill>
                  <a:latin typeface="Libre Baskerville"/>
                  <a:ea typeface="Libre Baskerville"/>
                  <a:cs typeface="Libre Baskerville"/>
                  <a:sym typeface="Libre Baskerville"/>
                </a:rPr>
                <a:t>Data Science Digital Skill Fair 30.0</a:t>
              </a:r>
            </a:p>
            <a:p>
              <a:pPr algn="ctr" marL="0" indent="0" lvl="0">
                <a:lnSpc>
                  <a:spcPts val="1887"/>
                </a:lnSpc>
                <a:spcBef>
                  <a:spcPct val="0"/>
                </a:spcBef>
              </a:pPr>
              <a:r>
                <a:rPr lang="en-US" sz="1547">
                  <a:solidFill>
                    <a:srgbClr val="131313"/>
                  </a:solidFill>
                  <a:latin typeface="Libre Baskerville"/>
                  <a:ea typeface="Libre Baskerville"/>
                  <a:cs typeface="Libre Baskerville"/>
                  <a:sym typeface="Libre Baskerville"/>
                </a:rPr>
                <a:t>             by: </a:t>
              </a:r>
            </a:p>
          </p:txBody>
        </p:sp>
      </p:grpSp>
      <p:sp>
        <p:nvSpPr>
          <p:cNvPr name="Freeform 6" id="6"/>
          <p:cNvSpPr/>
          <p:nvPr/>
        </p:nvSpPr>
        <p:spPr>
          <a:xfrm flipH="false" flipV="false" rot="0">
            <a:off x="9331829" y="6551528"/>
            <a:ext cx="5845230" cy="1549146"/>
          </a:xfrm>
          <a:custGeom>
            <a:avLst/>
            <a:gdLst/>
            <a:ahLst/>
            <a:cxnLst/>
            <a:rect r="r" b="b" t="t" l="l"/>
            <a:pathLst>
              <a:path h="1549146" w="5845230">
                <a:moveTo>
                  <a:pt x="0" y="0"/>
                </a:moveTo>
                <a:lnTo>
                  <a:pt x="5845231" y="0"/>
                </a:lnTo>
                <a:lnTo>
                  <a:pt x="5845231" y="1549146"/>
                </a:lnTo>
                <a:lnTo>
                  <a:pt x="0" y="1549146"/>
                </a:lnTo>
                <a:lnTo>
                  <a:pt x="0" y="0"/>
                </a:lnTo>
                <a:close/>
              </a:path>
            </a:pathLst>
          </a:custGeom>
          <a:blipFill>
            <a:blip r:embed="rId3"/>
            <a:stretch>
              <a:fillRect l="0" t="0" r="0" b="0"/>
            </a:stretch>
          </a:blipFill>
        </p:spPr>
      </p:sp>
      <p:sp>
        <p:nvSpPr>
          <p:cNvPr name="TextBox 7" id="7"/>
          <p:cNvSpPr txBox="true"/>
          <p:nvPr/>
        </p:nvSpPr>
        <p:spPr>
          <a:xfrm rot="0">
            <a:off x="2599629" y="1011647"/>
            <a:ext cx="13088742" cy="542888"/>
          </a:xfrm>
          <a:prstGeom prst="rect">
            <a:avLst/>
          </a:prstGeom>
        </p:spPr>
        <p:txBody>
          <a:bodyPr anchor="t" rtlCol="false" tIns="0" lIns="0" bIns="0" rIns="0">
            <a:spAutoFit/>
          </a:bodyPr>
          <a:lstStyle/>
          <a:p>
            <a:pPr algn="ctr">
              <a:lnSpc>
                <a:spcPts val="4200"/>
              </a:lnSpc>
            </a:pPr>
            <a:r>
              <a:rPr lang="en-US" sz="3500" spc="350">
                <a:solidFill>
                  <a:srgbClr val="000000"/>
                </a:solidFill>
                <a:latin typeface="Libre Baskerville Bold"/>
                <a:ea typeface="Libre Baskerville Bold"/>
                <a:cs typeface="Libre Baskerville Bold"/>
                <a:sym typeface="Libre Baskerville Bold"/>
              </a:rPr>
              <a:t>CONCLUSION</a:t>
            </a:r>
          </a:p>
        </p:txBody>
      </p:sp>
      <p:sp>
        <p:nvSpPr>
          <p:cNvPr name="TextBox 8" id="8"/>
          <p:cNvSpPr txBox="true"/>
          <p:nvPr/>
        </p:nvSpPr>
        <p:spPr>
          <a:xfrm rot="0">
            <a:off x="1028700" y="2510049"/>
            <a:ext cx="5454935" cy="3589080"/>
          </a:xfrm>
          <a:prstGeom prst="rect">
            <a:avLst/>
          </a:prstGeom>
        </p:spPr>
        <p:txBody>
          <a:bodyPr anchor="t" rtlCol="false" tIns="0" lIns="0" bIns="0" rIns="0">
            <a:spAutoFit/>
          </a:bodyPr>
          <a:lstStyle/>
          <a:p>
            <a:pPr algn="l" marL="387808" indent="-193904" lvl="1">
              <a:lnSpc>
                <a:spcPts val="2191"/>
              </a:lnSpc>
              <a:buAutoNum type="arabicPeriod" startAt="1"/>
            </a:pPr>
            <a:r>
              <a:rPr lang="en-US" sz="1796">
                <a:solidFill>
                  <a:srgbClr val="000000"/>
                </a:solidFill>
                <a:latin typeface="Libre Baskerville"/>
                <a:ea typeface="Libre Baskerville"/>
                <a:cs typeface="Libre Baskerville"/>
                <a:sym typeface="Libre Baskerville"/>
              </a:rPr>
              <a:t>Which gender of passengers was more likely to survive the tragedy?</a:t>
            </a:r>
          </a:p>
          <a:p>
            <a:pPr algn="l" marL="387808" indent="-193904" lvl="1">
              <a:lnSpc>
                <a:spcPts val="2191"/>
              </a:lnSpc>
              <a:buAutoNum type="arabicPeriod" startAt="1"/>
            </a:pPr>
            <a:r>
              <a:rPr lang="en-US" sz="1796">
                <a:solidFill>
                  <a:srgbClr val="000000"/>
                </a:solidFill>
                <a:latin typeface="Libre Baskerville"/>
                <a:ea typeface="Libre Baskerville"/>
                <a:cs typeface="Libre Baskerville"/>
                <a:sym typeface="Libre Baskerville"/>
              </a:rPr>
              <a:t>Did the situation of bringing many family members affect the ability to survive in this tragedy?</a:t>
            </a:r>
          </a:p>
          <a:p>
            <a:pPr algn="l" marL="387808" indent="-193904" lvl="1">
              <a:lnSpc>
                <a:spcPts val="2191"/>
              </a:lnSpc>
              <a:buAutoNum type="arabicPeriod" startAt="1"/>
            </a:pPr>
            <a:r>
              <a:rPr lang="en-US" sz="1796">
                <a:solidFill>
                  <a:srgbClr val="000000"/>
                </a:solidFill>
                <a:latin typeface="Libre Baskerville"/>
                <a:ea typeface="Libre Baskerville"/>
                <a:cs typeface="Libre Baskerville"/>
                <a:sym typeface="Libre Baskerville"/>
              </a:rPr>
              <a:t>Within the Titanic, there were several classes. Which class had a high probability of survival?</a:t>
            </a:r>
          </a:p>
          <a:p>
            <a:pPr algn="l" marL="387808" indent="-193904" lvl="1">
              <a:lnSpc>
                <a:spcPts val="2191"/>
              </a:lnSpc>
              <a:buAutoNum type="arabicPeriod" startAt="1"/>
            </a:pPr>
            <a:r>
              <a:rPr lang="en-US" sz="1796">
                <a:solidFill>
                  <a:srgbClr val="000000"/>
                </a:solidFill>
                <a:latin typeface="Libre Baskerville"/>
                <a:ea typeface="Libre Baskerville"/>
                <a:cs typeface="Libre Baskerville"/>
                <a:sym typeface="Libre Baskerville"/>
              </a:rPr>
              <a:t>In this tragedy, what age range was more likely to survive?</a:t>
            </a:r>
          </a:p>
          <a:p>
            <a:pPr algn="l" marL="387808" indent="-193904" lvl="1">
              <a:lnSpc>
                <a:spcPts val="2191"/>
              </a:lnSpc>
              <a:buAutoNum type="arabicPeriod" startAt="1"/>
            </a:pPr>
            <a:r>
              <a:rPr lang="en-US" sz="1796">
                <a:solidFill>
                  <a:srgbClr val="000000"/>
                </a:solidFill>
                <a:latin typeface="Libre Baskerville"/>
                <a:ea typeface="Libre Baskerville"/>
                <a:cs typeface="Libre Baskerville"/>
                <a:sym typeface="Libre Baskerville"/>
              </a:rPr>
              <a:t>Of the three types of algorithms to be formed, which algorithm is best for this Titanic dataset?</a:t>
            </a:r>
          </a:p>
        </p:txBody>
      </p:sp>
      <p:sp>
        <p:nvSpPr>
          <p:cNvPr name="TextBox 9" id="9"/>
          <p:cNvSpPr txBox="true"/>
          <p:nvPr/>
        </p:nvSpPr>
        <p:spPr>
          <a:xfrm rot="0">
            <a:off x="3087350" y="2038153"/>
            <a:ext cx="1337635" cy="271514"/>
          </a:xfrm>
          <a:prstGeom prst="rect">
            <a:avLst/>
          </a:prstGeom>
        </p:spPr>
        <p:txBody>
          <a:bodyPr anchor="t" rtlCol="false" tIns="0" lIns="0" bIns="0" rIns="0">
            <a:spAutoFit/>
          </a:bodyPr>
          <a:lstStyle/>
          <a:p>
            <a:pPr algn="ctr">
              <a:lnSpc>
                <a:spcPts val="2191"/>
              </a:lnSpc>
            </a:pPr>
            <a:r>
              <a:rPr lang="en-US" sz="1796">
                <a:solidFill>
                  <a:srgbClr val="000000"/>
                </a:solidFill>
                <a:latin typeface="Libre Baskerville Bold"/>
                <a:ea typeface="Libre Baskerville Bold"/>
                <a:cs typeface="Libre Baskerville Bold"/>
                <a:sym typeface="Libre Baskerville Bold"/>
              </a:rPr>
              <a:t>Questions</a:t>
            </a:r>
          </a:p>
        </p:txBody>
      </p:sp>
      <p:sp>
        <p:nvSpPr>
          <p:cNvPr name="TextBox 10" id="10"/>
          <p:cNvSpPr txBox="true"/>
          <p:nvPr/>
        </p:nvSpPr>
        <p:spPr>
          <a:xfrm rot="0">
            <a:off x="7635245" y="2500524"/>
            <a:ext cx="9238399" cy="3860504"/>
          </a:xfrm>
          <a:prstGeom prst="rect">
            <a:avLst/>
          </a:prstGeom>
        </p:spPr>
        <p:txBody>
          <a:bodyPr anchor="t" rtlCol="false" tIns="0" lIns="0" bIns="0" rIns="0">
            <a:spAutoFit/>
          </a:bodyPr>
          <a:lstStyle/>
          <a:p>
            <a:pPr algn="l" marL="387807" indent="-193904" lvl="1">
              <a:lnSpc>
                <a:spcPts val="2191"/>
              </a:lnSpc>
              <a:buAutoNum type="arabicPeriod" startAt="1"/>
            </a:pPr>
            <a:r>
              <a:rPr lang="en-US" sz="1796">
                <a:solidFill>
                  <a:srgbClr val="000000"/>
                </a:solidFill>
                <a:latin typeface="Libre Baskerville"/>
                <a:ea typeface="Libre Baskerville"/>
                <a:cs typeface="Libre Baskerville"/>
                <a:sym typeface="Libre Baskerville"/>
              </a:rPr>
              <a:t>Female passengers had a higher probability of survival than male passengers.</a:t>
            </a:r>
          </a:p>
          <a:p>
            <a:pPr algn="l" marL="387807" indent="-193904" lvl="1">
              <a:lnSpc>
                <a:spcPts val="2191"/>
              </a:lnSpc>
              <a:buAutoNum type="arabicPeriod" startAt="1"/>
            </a:pPr>
            <a:r>
              <a:rPr lang="en-US" sz="1796">
                <a:solidFill>
                  <a:srgbClr val="000000"/>
                </a:solidFill>
                <a:latin typeface="Libre Baskerville"/>
                <a:ea typeface="Libre Baskerville"/>
                <a:cs typeface="Libre Baskerville"/>
                <a:sym typeface="Libre Baskerville"/>
              </a:rPr>
              <a:t>Yes, it had an effect. Based on the data provided, the condition of not being with family/relatives could increase the chances of survival.</a:t>
            </a:r>
          </a:p>
          <a:p>
            <a:pPr algn="l" marL="387807" indent="-193904" lvl="1">
              <a:lnSpc>
                <a:spcPts val="2191"/>
              </a:lnSpc>
              <a:buAutoNum type="arabicPeriod" startAt="1"/>
            </a:pPr>
            <a:r>
              <a:rPr lang="en-US" sz="1796">
                <a:solidFill>
                  <a:srgbClr val="000000"/>
                </a:solidFill>
                <a:latin typeface="Libre Baskerville"/>
                <a:ea typeface="Libre Baskerville"/>
                <a:cs typeface="Libre Baskerville"/>
                <a:sym typeface="Libre Baskerville"/>
              </a:rPr>
              <a:t>Class 1.</a:t>
            </a:r>
          </a:p>
          <a:p>
            <a:pPr algn="l" marL="387807" indent="-193904" lvl="1">
              <a:lnSpc>
                <a:spcPts val="2191"/>
              </a:lnSpc>
              <a:buAutoNum type="arabicPeriod" startAt="1"/>
            </a:pPr>
            <a:r>
              <a:rPr lang="en-US" sz="1796">
                <a:solidFill>
                  <a:srgbClr val="000000"/>
                </a:solidFill>
                <a:latin typeface="Libre Baskerville"/>
                <a:ea typeface="Libre Baskerville"/>
                <a:cs typeface="Libre Baskerville"/>
                <a:sym typeface="Libre Baskerville"/>
              </a:rPr>
              <a:t>It was found that the age range of 20-30 was more likely to survive, but in that range, many also died.</a:t>
            </a:r>
          </a:p>
          <a:p>
            <a:pPr algn="l" marL="387807" indent="-193904" lvl="1">
              <a:lnSpc>
                <a:spcPts val="2191"/>
              </a:lnSpc>
              <a:buAutoNum type="arabicPeriod" startAt="1"/>
            </a:pPr>
            <a:r>
              <a:rPr lang="en-US" sz="1796">
                <a:solidFill>
                  <a:srgbClr val="000000"/>
                </a:solidFill>
                <a:latin typeface="Libre Baskerville"/>
                <a:ea typeface="Libre Baskerville"/>
                <a:cs typeface="Libre Baskerville"/>
                <a:sym typeface="Libre Baskerville"/>
              </a:rPr>
              <a:t>Of the three types of algorithms, namely neural networks, SVM, and KNN classifier, the following results were obtained:</a:t>
            </a:r>
          </a:p>
          <a:p>
            <a:pPr algn="l">
              <a:lnSpc>
                <a:spcPts val="2191"/>
              </a:lnSpc>
            </a:pPr>
            <a:r>
              <a:rPr lang="en-US" sz="1796">
                <a:solidFill>
                  <a:srgbClr val="000000"/>
                </a:solidFill>
                <a:latin typeface="Libre Baskerville Bold"/>
                <a:ea typeface="Libre Baskerville Bold"/>
                <a:cs typeface="Libre Baskerville Bold"/>
                <a:sym typeface="Libre Baskerville Bold"/>
              </a:rPr>
              <a:t>a. Neural Network: 88.82%</a:t>
            </a:r>
          </a:p>
          <a:p>
            <a:pPr algn="l">
              <a:lnSpc>
                <a:spcPts val="2191"/>
              </a:lnSpc>
            </a:pPr>
            <a:r>
              <a:rPr lang="en-US" sz="1796">
                <a:solidFill>
                  <a:srgbClr val="000000"/>
                </a:solidFill>
                <a:latin typeface="Libre Baskerville Bold"/>
                <a:ea typeface="Libre Baskerville Bold"/>
                <a:cs typeface="Libre Baskerville Bold"/>
                <a:sym typeface="Libre Baskerville Bold"/>
              </a:rPr>
              <a:t>b. KNN Classifier: 84.35%</a:t>
            </a:r>
          </a:p>
          <a:p>
            <a:pPr algn="l">
              <a:lnSpc>
                <a:spcPts val="2191"/>
              </a:lnSpc>
            </a:pPr>
            <a:r>
              <a:rPr lang="en-US" sz="1796">
                <a:solidFill>
                  <a:srgbClr val="000000"/>
                </a:solidFill>
                <a:latin typeface="Libre Baskerville Bold"/>
                <a:ea typeface="Libre Baskerville Bold"/>
                <a:cs typeface="Libre Baskerville Bold"/>
                <a:sym typeface="Libre Baskerville Bold"/>
              </a:rPr>
              <a:t>c. SVM: 79.88%</a:t>
            </a:r>
          </a:p>
          <a:p>
            <a:pPr algn="l">
              <a:lnSpc>
                <a:spcPts val="2191"/>
              </a:lnSpc>
            </a:pPr>
            <a:r>
              <a:rPr lang="en-US" sz="1796">
                <a:solidFill>
                  <a:srgbClr val="000000"/>
                </a:solidFill>
                <a:latin typeface="Libre Baskerville"/>
                <a:ea typeface="Libre Baskerville"/>
                <a:cs typeface="Libre Baskerville"/>
                <a:sym typeface="Libre Baskerville"/>
              </a:rPr>
              <a:t>The neural network algorithm has a higher accuracy capability compared to the other two algorithms.</a:t>
            </a:r>
          </a:p>
        </p:txBody>
      </p:sp>
      <p:sp>
        <p:nvSpPr>
          <p:cNvPr name="TextBox 11" id="11"/>
          <p:cNvSpPr txBox="true"/>
          <p:nvPr/>
        </p:nvSpPr>
        <p:spPr>
          <a:xfrm rot="0">
            <a:off x="11585627" y="2038153"/>
            <a:ext cx="1337635" cy="271514"/>
          </a:xfrm>
          <a:prstGeom prst="rect">
            <a:avLst/>
          </a:prstGeom>
        </p:spPr>
        <p:txBody>
          <a:bodyPr anchor="t" rtlCol="false" tIns="0" lIns="0" bIns="0" rIns="0">
            <a:spAutoFit/>
          </a:bodyPr>
          <a:lstStyle/>
          <a:p>
            <a:pPr algn="ctr">
              <a:lnSpc>
                <a:spcPts val="2191"/>
              </a:lnSpc>
            </a:pPr>
            <a:r>
              <a:rPr lang="en-US" sz="1796">
                <a:solidFill>
                  <a:srgbClr val="000000"/>
                </a:solidFill>
                <a:latin typeface="Libre Baskerville Bold"/>
                <a:ea typeface="Libre Baskerville Bold"/>
                <a:cs typeface="Libre Baskerville Bold"/>
                <a:sym typeface="Libre Baskerville Bold"/>
              </a:rPr>
              <a:t>Answer</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989898"/>
        </a:solidFill>
      </p:bgPr>
    </p:bg>
    <p:spTree>
      <p:nvGrpSpPr>
        <p:cNvPr id="1" name=""/>
        <p:cNvGrpSpPr/>
        <p:nvPr/>
      </p:nvGrpSpPr>
      <p:grpSpPr>
        <a:xfrm>
          <a:off x="0" y="0"/>
          <a:ext cx="0" cy="0"/>
          <a:chOff x="0" y="0"/>
          <a:chExt cx="0" cy="0"/>
        </a:xfrm>
      </p:grpSpPr>
      <p:sp>
        <p:nvSpPr>
          <p:cNvPr name="Freeform 2" id="2"/>
          <p:cNvSpPr/>
          <p:nvPr/>
        </p:nvSpPr>
        <p:spPr>
          <a:xfrm flipH="false" flipV="false" rot="0">
            <a:off x="-530833" y="-570700"/>
            <a:ext cx="19012514" cy="11882821"/>
          </a:xfrm>
          <a:custGeom>
            <a:avLst/>
            <a:gdLst/>
            <a:ahLst/>
            <a:cxnLst/>
            <a:rect r="r" b="b" t="t" l="l"/>
            <a:pathLst>
              <a:path h="11882821" w="19012514">
                <a:moveTo>
                  <a:pt x="0" y="0"/>
                </a:moveTo>
                <a:lnTo>
                  <a:pt x="19012514" y="0"/>
                </a:lnTo>
                <a:lnTo>
                  <a:pt x="19012514" y="11882821"/>
                </a:lnTo>
                <a:lnTo>
                  <a:pt x="0" y="11882821"/>
                </a:lnTo>
                <a:lnTo>
                  <a:pt x="0" y="0"/>
                </a:lnTo>
                <a:close/>
              </a:path>
            </a:pathLst>
          </a:custGeom>
          <a:blipFill>
            <a:blip r:embed="rId2">
              <a:alphaModFix amt="59000"/>
            </a:blip>
            <a:stretch>
              <a:fillRect l="0" t="0" r="0" b="0"/>
            </a:stretch>
          </a:blipFill>
        </p:spPr>
      </p:sp>
      <p:grpSp>
        <p:nvGrpSpPr>
          <p:cNvPr name="Group 3" id="3"/>
          <p:cNvGrpSpPr/>
          <p:nvPr/>
        </p:nvGrpSpPr>
        <p:grpSpPr>
          <a:xfrm rot="0">
            <a:off x="14177116" y="8996382"/>
            <a:ext cx="3586444" cy="865464"/>
            <a:chOff x="0" y="0"/>
            <a:chExt cx="4781926" cy="1153952"/>
          </a:xfrm>
        </p:grpSpPr>
        <p:sp>
          <p:nvSpPr>
            <p:cNvPr name="Freeform 4" id="4"/>
            <p:cNvSpPr/>
            <p:nvPr/>
          </p:nvSpPr>
          <p:spPr>
            <a:xfrm flipH="false" flipV="false" rot="0">
              <a:off x="3273068" y="426321"/>
              <a:ext cx="1508858" cy="727631"/>
            </a:xfrm>
            <a:custGeom>
              <a:avLst/>
              <a:gdLst/>
              <a:ahLst/>
              <a:cxnLst/>
              <a:rect r="r" b="b" t="t" l="l"/>
              <a:pathLst>
                <a:path h="727631" w="1508858">
                  <a:moveTo>
                    <a:pt x="0" y="0"/>
                  </a:moveTo>
                  <a:lnTo>
                    <a:pt x="1508858" y="0"/>
                  </a:lnTo>
                  <a:lnTo>
                    <a:pt x="1508858" y="727631"/>
                  </a:lnTo>
                  <a:lnTo>
                    <a:pt x="0" y="727631"/>
                  </a:lnTo>
                  <a:lnTo>
                    <a:pt x="0" y="0"/>
                  </a:lnTo>
                  <a:close/>
                </a:path>
              </a:pathLst>
            </a:custGeom>
            <a:blipFill>
              <a:blip r:embed="rId3"/>
              <a:stretch>
                <a:fillRect l="0" t="-19121" r="0" b="-19121"/>
              </a:stretch>
            </a:blipFill>
          </p:spPr>
        </p:sp>
        <p:sp>
          <p:nvSpPr>
            <p:cNvPr name="TextBox 5" id="5"/>
            <p:cNvSpPr txBox="true"/>
            <p:nvPr/>
          </p:nvSpPr>
          <p:spPr>
            <a:xfrm rot="0">
              <a:off x="0" y="9525"/>
              <a:ext cx="4781926" cy="610489"/>
            </a:xfrm>
            <a:prstGeom prst="rect">
              <a:avLst/>
            </a:prstGeom>
          </p:spPr>
          <p:txBody>
            <a:bodyPr anchor="t" rtlCol="false" tIns="0" lIns="0" bIns="0" rIns="0">
              <a:spAutoFit/>
            </a:bodyPr>
            <a:lstStyle/>
            <a:p>
              <a:pPr algn="ctr">
                <a:lnSpc>
                  <a:spcPts val="1887"/>
                </a:lnSpc>
              </a:pPr>
              <a:r>
                <a:rPr lang="en-US" sz="1547">
                  <a:solidFill>
                    <a:srgbClr val="000000"/>
                  </a:solidFill>
                  <a:latin typeface="Libre Baskerville"/>
                  <a:ea typeface="Libre Baskerville"/>
                  <a:cs typeface="Libre Baskerville"/>
                  <a:sym typeface="Libre Baskerville"/>
                </a:rPr>
                <a:t>Data Science Digital Skill Fair 30.0</a:t>
              </a:r>
            </a:p>
            <a:p>
              <a:pPr algn="ctr" marL="0" indent="0" lvl="0">
                <a:lnSpc>
                  <a:spcPts val="1887"/>
                </a:lnSpc>
                <a:spcBef>
                  <a:spcPct val="0"/>
                </a:spcBef>
              </a:pPr>
              <a:r>
                <a:rPr lang="en-US" sz="1547">
                  <a:solidFill>
                    <a:srgbClr val="000000"/>
                  </a:solidFill>
                  <a:latin typeface="Libre Baskerville"/>
                  <a:ea typeface="Libre Baskerville"/>
                  <a:cs typeface="Libre Baskerville"/>
                  <a:sym typeface="Libre Baskerville"/>
                </a:rPr>
                <a:t>             by: </a:t>
              </a:r>
            </a:p>
          </p:txBody>
        </p:sp>
      </p:grpSp>
      <p:sp>
        <p:nvSpPr>
          <p:cNvPr name="TextBox 6" id="6"/>
          <p:cNvSpPr txBox="true"/>
          <p:nvPr/>
        </p:nvSpPr>
        <p:spPr>
          <a:xfrm rot="0">
            <a:off x="2599629" y="1011647"/>
            <a:ext cx="13088742" cy="542888"/>
          </a:xfrm>
          <a:prstGeom prst="rect">
            <a:avLst/>
          </a:prstGeom>
        </p:spPr>
        <p:txBody>
          <a:bodyPr anchor="t" rtlCol="false" tIns="0" lIns="0" bIns="0" rIns="0">
            <a:spAutoFit/>
          </a:bodyPr>
          <a:lstStyle/>
          <a:p>
            <a:pPr algn="ctr">
              <a:lnSpc>
                <a:spcPts val="4200"/>
              </a:lnSpc>
            </a:pPr>
            <a:r>
              <a:rPr lang="en-US" sz="3500" spc="350">
                <a:solidFill>
                  <a:srgbClr val="FFFFFF"/>
                </a:solidFill>
                <a:latin typeface="Libre Baskerville Bold"/>
                <a:ea typeface="Libre Baskerville Bold"/>
                <a:cs typeface="Libre Baskerville Bold"/>
                <a:sym typeface="Libre Baskerville Bold"/>
              </a:rPr>
              <a:t>CONCLUSION</a:t>
            </a:r>
          </a:p>
        </p:txBody>
      </p:sp>
      <p:sp>
        <p:nvSpPr>
          <p:cNvPr name="TextBox 7" id="7"/>
          <p:cNvSpPr txBox="true"/>
          <p:nvPr/>
        </p:nvSpPr>
        <p:spPr>
          <a:xfrm rot="0">
            <a:off x="2109474" y="2869398"/>
            <a:ext cx="3191264" cy="657289"/>
          </a:xfrm>
          <a:prstGeom prst="rect">
            <a:avLst/>
          </a:prstGeom>
        </p:spPr>
        <p:txBody>
          <a:bodyPr anchor="t" rtlCol="false" tIns="0" lIns="0" bIns="0" rIns="0">
            <a:spAutoFit/>
          </a:bodyPr>
          <a:lstStyle/>
          <a:p>
            <a:pPr algn="ctr">
              <a:lnSpc>
                <a:spcPts val="5228"/>
              </a:lnSpc>
            </a:pPr>
            <a:r>
              <a:rPr lang="en-US" sz="4285">
                <a:solidFill>
                  <a:srgbClr val="FFFFFF"/>
                </a:solidFill>
                <a:latin typeface="Libre Baskerville Bold"/>
                <a:ea typeface="Libre Baskerville Bold"/>
                <a:cs typeface="Libre Baskerville Bold"/>
                <a:sym typeface="Libre Baskerville Bold"/>
              </a:rPr>
              <a:t>Suggestion</a:t>
            </a:r>
          </a:p>
        </p:txBody>
      </p:sp>
      <p:sp>
        <p:nvSpPr>
          <p:cNvPr name="TextBox 8" id="8"/>
          <p:cNvSpPr txBox="true"/>
          <p:nvPr/>
        </p:nvSpPr>
        <p:spPr>
          <a:xfrm rot="0">
            <a:off x="2109474" y="3698993"/>
            <a:ext cx="14069053" cy="2660650"/>
          </a:xfrm>
          <a:prstGeom prst="rect">
            <a:avLst/>
          </a:prstGeom>
        </p:spPr>
        <p:txBody>
          <a:bodyPr anchor="t" rtlCol="false" tIns="0" lIns="0" bIns="0" rIns="0">
            <a:spAutoFit/>
          </a:bodyPr>
          <a:lstStyle/>
          <a:p>
            <a:pPr algn="l" marL="539749" indent="-269875" lvl="1">
              <a:lnSpc>
                <a:spcPts val="3049"/>
              </a:lnSpc>
              <a:buAutoNum type="arabicPeriod" startAt="1"/>
            </a:pPr>
            <a:r>
              <a:rPr lang="en-US" sz="2499">
                <a:solidFill>
                  <a:srgbClr val="FFFFFF"/>
                </a:solidFill>
                <a:latin typeface="Libre Baskerville"/>
                <a:ea typeface="Libre Baskerville"/>
                <a:cs typeface="Libre Baskerville"/>
                <a:sym typeface="Libre Baskerville"/>
              </a:rPr>
              <a:t>The accuracy potential of the machine learning model to be developed can be further enhanced beyond the outcomes achieved in this case study.</a:t>
            </a:r>
          </a:p>
          <a:p>
            <a:pPr algn="l" marL="539749" indent="-269875" lvl="1">
              <a:lnSpc>
                <a:spcPts val="3049"/>
              </a:lnSpc>
              <a:buAutoNum type="arabicPeriod" startAt="1"/>
            </a:pPr>
            <a:r>
              <a:rPr lang="en-US" sz="2499">
                <a:solidFill>
                  <a:srgbClr val="FFFFFF"/>
                </a:solidFill>
                <a:latin typeface="Libre Baskerville"/>
                <a:ea typeface="Libre Baskerville"/>
                <a:cs typeface="Libre Baskerville"/>
                <a:sym typeface="Libre Baskerville"/>
              </a:rPr>
              <a:t>The LazyPredict library can be utilized to swiftly compare the accuracy performance of vario</a:t>
            </a:r>
            <a:r>
              <a:rPr lang="en-US" sz="2499">
                <a:solidFill>
                  <a:srgbClr val="FFFFFF"/>
                </a:solidFill>
                <a:latin typeface="Libre Baskerville"/>
                <a:ea typeface="Libre Baskerville"/>
                <a:cs typeface="Libre Baskerville"/>
                <a:sym typeface="Libre Baskerville"/>
              </a:rPr>
              <a:t>us machine learning models.</a:t>
            </a:r>
          </a:p>
          <a:p>
            <a:pPr algn="l" marL="539749" indent="-269875" lvl="1">
              <a:lnSpc>
                <a:spcPts val="3049"/>
              </a:lnSpc>
              <a:buAutoNum type="arabicPeriod" startAt="1"/>
            </a:pPr>
            <a:r>
              <a:rPr lang="en-US" sz="2499">
                <a:solidFill>
                  <a:srgbClr val="FFFFFF"/>
                </a:solidFill>
                <a:latin typeface="Libre Baskerville"/>
                <a:ea typeface="Libre Baskerville"/>
                <a:cs typeface="Libre Baskerville"/>
                <a:sym typeface="Libre Baskerville"/>
              </a:rPr>
              <a:t>Alternative machine learning or deep learning models can be explored to identify the most suitable type for addressing the classification of casualty counts in the Titanic shipwreck.</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737372"/>
        </a:solidFill>
      </p:bgPr>
    </p:bg>
    <p:spTree>
      <p:nvGrpSpPr>
        <p:cNvPr id="1" name=""/>
        <p:cNvGrpSpPr/>
        <p:nvPr/>
      </p:nvGrpSpPr>
      <p:grpSpPr>
        <a:xfrm>
          <a:off x="0" y="0"/>
          <a:ext cx="0" cy="0"/>
          <a:chOff x="0" y="0"/>
          <a:chExt cx="0" cy="0"/>
        </a:xfrm>
      </p:grpSpPr>
      <p:sp>
        <p:nvSpPr>
          <p:cNvPr name="Freeform 2" id="2"/>
          <p:cNvSpPr/>
          <p:nvPr/>
        </p:nvSpPr>
        <p:spPr>
          <a:xfrm flipH="true" flipV="false" rot="0">
            <a:off x="-2701444" y="-418566"/>
            <a:ext cx="10760049" cy="11124133"/>
          </a:xfrm>
          <a:custGeom>
            <a:avLst/>
            <a:gdLst/>
            <a:ahLst/>
            <a:cxnLst/>
            <a:rect r="r" b="b" t="t" l="l"/>
            <a:pathLst>
              <a:path h="11124133" w="10760049">
                <a:moveTo>
                  <a:pt x="10760050" y="0"/>
                </a:moveTo>
                <a:lnTo>
                  <a:pt x="0" y="0"/>
                </a:lnTo>
                <a:lnTo>
                  <a:pt x="0" y="11124132"/>
                </a:lnTo>
                <a:lnTo>
                  <a:pt x="10760050" y="11124132"/>
                </a:lnTo>
                <a:lnTo>
                  <a:pt x="10760050" y="0"/>
                </a:lnTo>
                <a:close/>
              </a:path>
            </a:pathLst>
          </a:custGeom>
          <a:blipFill>
            <a:blip r:embed="rId2"/>
            <a:stretch>
              <a:fillRect l="-26061" t="0" r="-28934" b="0"/>
            </a:stretch>
          </a:blipFill>
        </p:spPr>
      </p:sp>
      <p:sp>
        <p:nvSpPr>
          <p:cNvPr name="TextBox 3" id="3"/>
          <p:cNvSpPr txBox="true"/>
          <p:nvPr/>
        </p:nvSpPr>
        <p:spPr>
          <a:xfrm rot="0">
            <a:off x="8938045" y="4110196"/>
            <a:ext cx="8321255" cy="1749053"/>
          </a:xfrm>
          <a:prstGeom prst="rect">
            <a:avLst/>
          </a:prstGeom>
        </p:spPr>
        <p:txBody>
          <a:bodyPr anchor="t" rtlCol="false" tIns="0" lIns="0" bIns="0" rIns="0">
            <a:spAutoFit/>
          </a:bodyPr>
          <a:lstStyle/>
          <a:p>
            <a:pPr algn="r">
              <a:lnSpc>
                <a:spcPts val="2800"/>
              </a:lnSpc>
            </a:pPr>
            <a:r>
              <a:rPr lang="en-US" sz="2000">
                <a:solidFill>
                  <a:srgbClr val="000000"/>
                </a:solidFill>
                <a:latin typeface="Libre Baskerville"/>
                <a:ea typeface="Libre Baskerville"/>
                <a:cs typeface="Libre Baskerville"/>
                <a:sym typeface="Libre Baskerville"/>
              </a:rPr>
              <a:t>If you have any insights, suggestions, or feedback, please do not hesitate to make a pull request or fork this repository, or you can contact me to discuss further.</a:t>
            </a:r>
          </a:p>
          <a:p>
            <a:pPr algn="r">
              <a:lnSpc>
                <a:spcPts val="2800"/>
              </a:lnSpc>
            </a:pPr>
          </a:p>
          <a:p>
            <a:pPr algn="r">
              <a:lnSpc>
                <a:spcPts val="2800"/>
              </a:lnSpc>
            </a:pPr>
            <a:r>
              <a:rPr lang="en-US" sz="2000">
                <a:solidFill>
                  <a:srgbClr val="000000"/>
                </a:solidFill>
                <a:latin typeface="Libre Baskerville"/>
                <a:ea typeface="Libre Baskerville"/>
                <a:cs typeface="Libre Baskerville"/>
                <a:sym typeface="Libre Baskerville"/>
              </a:rPr>
              <a:t>Thank you for your attention, cheers.</a:t>
            </a:r>
          </a:p>
        </p:txBody>
      </p:sp>
      <p:sp>
        <p:nvSpPr>
          <p:cNvPr name="TextBox 4" id="4"/>
          <p:cNvSpPr txBox="true"/>
          <p:nvPr/>
        </p:nvSpPr>
        <p:spPr>
          <a:xfrm rot="0">
            <a:off x="11683633" y="2544976"/>
            <a:ext cx="5575667" cy="1066763"/>
          </a:xfrm>
          <a:prstGeom prst="rect">
            <a:avLst/>
          </a:prstGeom>
        </p:spPr>
        <p:txBody>
          <a:bodyPr anchor="t" rtlCol="false" tIns="0" lIns="0" bIns="0" rIns="0">
            <a:spAutoFit/>
          </a:bodyPr>
          <a:lstStyle/>
          <a:p>
            <a:pPr algn="r">
              <a:lnSpc>
                <a:spcPts val="8400"/>
              </a:lnSpc>
            </a:pPr>
            <a:r>
              <a:rPr lang="en-US" sz="7000">
                <a:solidFill>
                  <a:srgbClr val="000000"/>
                </a:solidFill>
                <a:latin typeface="Libre Baskerville"/>
                <a:ea typeface="Libre Baskerville"/>
                <a:cs typeface="Libre Baskerville"/>
                <a:sym typeface="Libre Baskerville"/>
              </a:rPr>
              <a:t>Thank You</a:t>
            </a:r>
          </a:p>
        </p:txBody>
      </p:sp>
      <p:grpSp>
        <p:nvGrpSpPr>
          <p:cNvPr name="Group 5" id="5"/>
          <p:cNvGrpSpPr/>
          <p:nvPr/>
        </p:nvGrpSpPr>
        <p:grpSpPr>
          <a:xfrm rot="0">
            <a:off x="9144000" y="6564298"/>
            <a:ext cx="7980842" cy="1893207"/>
            <a:chOff x="0" y="0"/>
            <a:chExt cx="10641122" cy="2524277"/>
          </a:xfrm>
        </p:grpSpPr>
        <p:sp>
          <p:nvSpPr>
            <p:cNvPr name="Freeform 6" id="6"/>
            <p:cNvSpPr/>
            <p:nvPr/>
          </p:nvSpPr>
          <p:spPr>
            <a:xfrm flipH="false" flipV="false" rot="0">
              <a:off x="0" y="0"/>
              <a:ext cx="762428" cy="762428"/>
            </a:xfrm>
            <a:custGeom>
              <a:avLst/>
              <a:gdLst/>
              <a:ahLst/>
              <a:cxnLst/>
              <a:rect r="r" b="b" t="t" l="l"/>
              <a:pathLst>
                <a:path h="762428" w="762428">
                  <a:moveTo>
                    <a:pt x="0" y="0"/>
                  </a:moveTo>
                  <a:lnTo>
                    <a:pt x="762428" y="0"/>
                  </a:lnTo>
                  <a:lnTo>
                    <a:pt x="762428" y="762428"/>
                  </a:lnTo>
                  <a:lnTo>
                    <a:pt x="0" y="762428"/>
                  </a:lnTo>
                  <a:lnTo>
                    <a:pt x="0" y="0"/>
                  </a:lnTo>
                  <a:close/>
                </a:path>
              </a:pathLst>
            </a:custGeom>
            <a:blipFill>
              <a:blip r:embed="rId3"/>
              <a:stretch>
                <a:fillRect l="0" t="0" r="0" b="0"/>
              </a:stretch>
            </a:blipFill>
          </p:spPr>
        </p:sp>
        <p:sp>
          <p:nvSpPr>
            <p:cNvPr name="Freeform 7" id="7"/>
            <p:cNvSpPr/>
            <p:nvPr/>
          </p:nvSpPr>
          <p:spPr>
            <a:xfrm flipH="false" flipV="false" rot="0">
              <a:off x="0" y="974127"/>
              <a:ext cx="762428" cy="571821"/>
            </a:xfrm>
            <a:custGeom>
              <a:avLst/>
              <a:gdLst/>
              <a:ahLst/>
              <a:cxnLst/>
              <a:rect r="r" b="b" t="t" l="l"/>
              <a:pathLst>
                <a:path h="571821" w="762428">
                  <a:moveTo>
                    <a:pt x="0" y="0"/>
                  </a:moveTo>
                  <a:lnTo>
                    <a:pt x="762428" y="0"/>
                  </a:lnTo>
                  <a:lnTo>
                    <a:pt x="762428" y="571821"/>
                  </a:lnTo>
                  <a:lnTo>
                    <a:pt x="0" y="571821"/>
                  </a:lnTo>
                  <a:lnTo>
                    <a:pt x="0" y="0"/>
                  </a:lnTo>
                  <a:close/>
                </a:path>
              </a:pathLst>
            </a:custGeom>
            <a:blipFill>
              <a:blip r:embed="rId4"/>
              <a:stretch>
                <a:fillRect l="0" t="0" r="0" b="0"/>
              </a:stretch>
            </a:blipFill>
          </p:spPr>
        </p:sp>
        <p:sp>
          <p:nvSpPr>
            <p:cNvPr name="TextBox 8" id="8"/>
            <p:cNvSpPr txBox="true"/>
            <p:nvPr/>
          </p:nvSpPr>
          <p:spPr>
            <a:xfrm rot="0">
              <a:off x="1022112" y="143188"/>
              <a:ext cx="9036997" cy="485577"/>
            </a:xfrm>
            <a:prstGeom prst="rect">
              <a:avLst/>
            </a:prstGeom>
          </p:spPr>
          <p:txBody>
            <a:bodyPr anchor="t" rtlCol="false" tIns="0" lIns="0" bIns="0" rIns="0">
              <a:spAutoFit/>
            </a:bodyPr>
            <a:lstStyle/>
            <a:p>
              <a:pPr algn="just">
                <a:lnSpc>
                  <a:spcPts val="2999"/>
                </a:lnSpc>
              </a:pPr>
              <a:r>
                <a:rPr lang="en-US" sz="2499">
                  <a:solidFill>
                    <a:srgbClr val="FDFEEC"/>
                  </a:solidFill>
                  <a:latin typeface="Libre Baskerville"/>
                  <a:ea typeface="Libre Baskerville"/>
                  <a:cs typeface="Libre Baskerville"/>
                  <a:sym typeface="Libre Baskerville"/>
                </a:rPr>
                <a:t>https://www.linkedin.com/in/dionixius/</a:t>
              </a:r>
            </a:p>
          </p:txBody>
        </p:sp>
        <p:sp>
          <p:nvSpPr>
            <p:cNvPr name="TextBox 9" id="9"/>
            <p:cNvSpPr txBox="true"/>
            <p:nvPr/>
          </p:nvSpPr>
          <p:spPr>
            <a:xfrm rot="0">
              <a:off x="1022112" y="1022012"/>
              <a:ext cx="5575004" cy="485577"/>
            </a:xfrm>
            <a:prstGeom prst="rect">
              <a:avLst/>
            </a:prstGeom>
          </p:spPr>
          <p:txBody>
            <a:bodyPr anchor="t" rtlCol="false" tIns="0" lIns="0" bIns="0" rIns="0">
              <a:spAutoFit/>
            </a:bodyPr>
            <a:lstStyle/>
            <a:p>
              <a:pPr algn="just">
                <a:lnSpc>
                  <a:spcPts val="2999"/>
                </a:lnSpc>
              </a:pPr>
              <a:r>
                <a:rPr lang="en-US" sz="2499">
                  <a:solidFill>
                    <a:srgbClr val="FDFEEC"/>
                  </a:solidFill>
                  <a:latin typeface="Libre Baskerville"/>
                  <a:ea typeface="Libre Baskerville"/>
                  <a:cs typeface="Libre Baskerville"/>
                  <a:sym typeface="Libre Baskerville"/>
                </a:rPr>
                <a:t>inikampus7@gmail.com</a:t>
              </a:r>
            </a:p>
          </p:txBody>
        </p:sp>
        <p:sp>
          <p:nvSpPr>
            <p:cNvPr name="Freeform 10" id="10"/>
            <p:cNvSpPr/>
            <p:nvPr/>
          </p:nvSpPr>
          <p:spPr>
            <a:xfrm flipH="false" flipV="false" rot="0">
              <a:off x="0" y="1761848"/>
              <a:ext cx="762428" cy="762428"/>
            </a:xfrm>
            <a:custGeom>
              <a:avLst/>
              <a:gdLst/>
              <a:ahLst/>
              <a:cxnLst/>
              <a:rect r="r" b="b" t="t" l="l"/>
              <a:pathLst>
                <a:path h="762428" w="762428">
                  <a:moveTo>
                    <a:pt x="0" y="0"/>
                  </a:moveTo>
                  <a:lnTo>
                    <a:pt x="762428" y="0"/>
                  </a:lnTo>
                  <a:lnTo>
                    <a:pt x="762428" y="762429"/>
                  </a:lnTo>
                  <a:lnTo>
                    <a:pt x="0" y="762429"/>
                  </a:lnTo>
                  <a:lnTo>
                    <a:pt x="0" y="0"/>
                  </a:lnTo>
                  <a:close/>
                </a:path>
              </a:pathLst>
            </a:custGeom>
            <a:blipFill>
              <a:blip r:embed="rId5"/>
              <a:stretch>
                <a:fillRect l="0" t="0" r="0" b="0"/>
              </a:stretch>
            </a:blipFill>
          </p:spPr>
        </p:sp>
        <p:sp>
          <p:nvSpPr>
            <p:cNvPr name="TextBox 11" id="11"/>
            <p:cNvSpPr txBox="true"/>
            <p:nvPr/>
          </p:nvSpPr>
          <p:spPr>
            <a:xfrm rot="0">
              <a:off x="1022112" y="1955780"/>
              <a:ext cx="9619010" cy="374565"/>
            </a:xfrm>
            <a:prstGeom prst="rect">
              <a:avLst/>
            </a:prstGeom>
          </p:spPr>
          <p:txBody>
            <a:bodyPr anchor="t" rtlCol="false" tIns="0" lIns="0" bIns="0" rIns="0">
              <a:spAutoFit/>
            </a:bodyPr>
            <a:lstStyle/>
            <a:p>
              <a:pPr algn="ctr">
                <a:lnSpc>
                  <a:spcPts val="2318"/>
                </a:lnSpc>
                <a:spcBef>
                  <a:spcPct val="0"/>
                </a:spcBef>
              </a:pPr>
              <a:r>
                <a:rPr lang="en-US" sz="1900">
                  <a:solidFill>
                    <a:srgbClr val="FFFFFF"/>
                  </a:solidFill>
                  <a:latin typeface="Libre Baskerville"/>
                  <a:ea typeface="Libre Baskerville"/>
                  <a:cs typeface="Libre Baskerville"/>
                  <a:sym typeface="Libre Baskerville"/>
                </a:rPr>
                <a:t>https://github.com/dionixius7/Titanic-disaster-ML-Model</a:t>
              </a:r>
            </a:p>
          </p:txBody>
        </p:sp>
      </p:gr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989898"/>
        </a:solidFill>
      </p:bgPr>
    </p:bg>
    <p:spTree>
      <p:nvGrpSpPr>
        <p:cNvPr id="1" name=""/>
        <p:cNvGrpSpPr/>
        <p:nvPr/>
      </p:nvGrpSpPr>
      <p:grpSpPr>
        <a:xfrm>
          <a:off x="0" y="0"/>
          <a:ext cx="0" cy="0"/>
          <a:chOff x="0" y="0"/>
          <a:chExt cx="0" cy="0"/>
        </a:xfrm>
      </p:grpSpPr>
      <p:sp>
        <p:nvSpPr>
          <p:cNvPr name="AutoShape 2" id="2"/>
          <p:cNvSpPr/>
          <p:nvPr/>
        </p:nvSpPr>
        <p:spPr>
          <a:xfrm rot="0">
            <a:off x="207455" y="207455"/>
            <a:ext cx="17873089" cy="9872089"/>
          </a:xfrm>
          <a:prstGeom prst="rect">
            <a:avLst/>
          </a:prstGeom>
          <a:solidFill>
            <a:srgbClr val="EAEAEA"/>
          </a:solidFill>
        </p:spPr>
      </p:sp>
      <p:sp>
        <p:nvSpPr>
          <p:cNvPr name="AutoShape 3" id="3"/>
          <p:cNvSpPr/>
          <p:nvPr/>
        </p:nvSpPr>
        <p:spPr>
          <a:xfrm flipV="true">
            <a:off x="3847957" y="1973523"/>
            <a:ext cx="0" cy="1694218"/>
          </a:xfrm>
          <a:prstGeom prst="line">
            <a:avLst/>
          </a:prstGeom>
          <a:ln cap="flat" w="38100">
            <a:solidFill>
              <a:srgbClr val="9DD533"/>
            </a:solidFill>
            <a:prstDash val="solid"/>
            <a:headEnd type="none" len="sm" w="sm"/>
            <a:tailEnd type="none" len="sm" w="sm"/>
          </a:ln>
        </p:spPr>
      </p:sp>
      <p:sp>
        <p:nvSpPr>
          <p:cNvPr name="AutoShape 4" id="4"/>
          <p:cNvSpPr/>
          <p:nvPr/>
        </p:nvSpPr>
        <p:spPr>
          <a:xfrm flipV="true">
            <a:off x="10904322" y="2813204"/>
            <a:ext cx="0" cy="1694218"/>
          </a:xfrm>
          <a:prstGeom prst="line">
            <a:avLst/>
          </a:prstGeom>
          <a:ln cap="flat" w="38100">
            <a:solidFill>
              <a:srgbClr val="6D67C4"/>
            </a:solidFill>
            <a:prstDash val="solid"/>
            <a:headEnd type="none" len="sm" w="sm"/>
            <a:tailEnd type="none" len="sm" w="sm"/>
          </a:ln>
        </p:spPr>
      </p:sp>
      <p:sp>
        <p:nvSpPr>
          <p:cNvPr name="AutoShape 5" id="5"/>
          <p:cNvSpPr/>
          <p:nvPr/>
        </p:nvSpPr>
        <p:spPr>
          <a:xfrm flipV="true">
            <a:off x="3847957" y="4296391"/>
            <a:ext cx="0" cy="1694218"/>
          </a:xfrm>
          <a:prstGeom prst="line">
            <a:avLst/>
          </a:prstGeom>
          <a:ln cap="flat" w="38100">
            <a:solidFill>
              <a:srgbClr val="46CF93"/>
            </a:solidFill>
            <a:prstDash val="solid"/>
            <a:headEnd type="none" len="sm" w="sm"/>
            <a:tailEnd type="none" len="sm" w="sm"/>
          </a:ln>
        </p:spPr>
      </p:sp>
      <p:sp>
        <p:nvSpPr>
          <p:cNvPr name="AutoShape 6" id="6"/>
          <p:cNvSpPr/>
          <p:nvPr/>
        </p:nvSpPr>
        <p:spPr>
          <a:xfrm flipV="true">
            <a:off x="3847957" y="6619259"/>
            <a:ext cx="0" cy="1694218"/>
          </a:xfrm>
          <a:prstGeom prst="line">
            <a:avLst/>
          </a:prstGeom>
          <a:ln cap="flat" w="38100">
            <a:solidFill>
              <a:srgbClr val="68C6D1"/>
            </a:solidFill>
            <a:prstDash val="solid"/>
            <a:headEnd type="none" len="sm" w="sm"/>
            <a:tailEnd type="none" len="sm" w="sm"/>
          </a:ln>
        </p:spPr>
      </p:sp>
      <p:sp>
        <p:nvSpPr>
          <p:cNvPr name="AutoShape 7" id="7"/>
          <p:cNvSpPr/>
          <p:nvPr/>
        </p:nvSpPr>
        <p:spPr>
          <a:xfrm flipV="true">
            <a:off x="10853032" y="5717171"/>
            <a:ext cx="0" cy="1694218"/>
          </a:xfrm>
          <a:prstGeom prst="line">
            <a:avLst/>
          </a:prstGeom>
          <a:ln cap="flat" w="38100">
            <a:solidFill>
              <a:srgbClr val="309DE7"/>
            </a:solidFill>
            <a:prstDash val="solid"/>
            <a:headEnd type="none" len="sm" w="sm"/>
            <a:tailEnd type="none" len="sm" w="sm"/>
          </a:ln>
        </p:spPr>
      </p:sp>
      <p:sp>
        <p:nvSpPr>
          <p:cNvPr name="Freeform 8" id="8"/>
          <p:cNvSpPr/>
          <p:nvPr/>
        </p:nvSpPr>
        <p:spPr>
          <a:xfrm flipH="false" flipV="false" rot="0">
            <a:off x="2606149" y="7095951"/>
            <a:ext cx="885430" cy="822343"/>
          </a:xfrm>
          <a:custGeom>
            <a:avLst/>
            <a:gdLst/>
            <a:ahLst/>
            <a:cxnLst/>
            <a:rect r="r" b="b" t="t" l="l"/>
            <a:pathLst>
              <a:path h="822343" w="885430">
                <a:moveTo>
                  <a:pt x="0" y="0"/>
                </a:moveTo>
                <a:lnTo>
                  <a:pt x="885430" y="0"/>
                </a:lnTo>
                <a:lnTo>
                  <a:pt x="885430" y="822343"/>
                </a:lnTo>
                <a:lnTo>
                  <a:pt x="0" y="82234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2704273" y="4638418"/>
            <a:ext cx="787306" cy="837560"/>
          </a:xfrm>
          <a:custGeom>
            <a:avLst/>
            <a:gdLst/>
            <a:ahLst/>
            <a:cxnLst/>
            <a:rect r="r" b="b" t="t" l="l"/>
            <a:pathLst>
              <a:path h="837560" w="787306">
                <a:moveTo>
                  <a:pt x="0" y="0"/>
                </a:moveTo>
                <a:lnTo>
                  <a:pt x="787306" y="0"/>
                </a:lnTo>
                <a:lnTo>
                  <a:pt x="787306" y="837560"/>
                </a:lnTo>
                <a:lnTo>
                  <a:pt x="0" y="83756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9719805" y="3074915"/>
            <a:ext cx="847035" cy="909568"/>
          </a:xfrm>
          <a:custGeom>
            <a:avLst/>
            <a:gdLst/>
            <a:ahLst/>
            <a:cxnLst/>
            <a:rect r="r" b="b" t="t" l="l"/>
            <a:pathLst>
              <a:path h="909568" w="847035">
                <a:moveTo>
                  <a:pt x="0" y="0"/>
                </a:moveTo>
                <a:lnTo>
                  <a:pt x="847035" y="0"/>
                </a:lnTo>
                <a:lnTo>
                  <a:pt x="847035" y="909568"/>
                </a:lnTo>
                <a:lnTo>
                  <a:pt x="0" y="90956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1" id="11"/>
          <p:cNvSpPr/>
          <p:nvPr/>
        </p:nvSpPr>
        <p:spPr>
          <a:xfrm flipH="false" flipV="false" rot="0">
            <a:off x="9719805" y="6202627"/>
            <a:ext cx="744454" cy="804815"/>
          </a:xfrm>
          <a:custGeom>
            <a:avLst/>
            <a:gdLst/>
            <a:ahLst/>
            <a:cxnLst/>
            <a:rect r="r" b="b" t="t" l="l"/>
            <a:pathLst>
              <a:path h="804815" w="744454">
                <a:moveTo>
                  <a:pt x="0" y="0"/>
                </a:moveTo>
                <a:lnTo>
                  <a:pt x="744454" y="0"/>
                </a:lnTo>
                <a:lnTo>
                  <a:pt x="744454" y="804815"/>
                </a:lnTo>
                <a:lnTo>
                  <a:pt x="0" y="80481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2" id="12"/>
          <p:cNvSpPr/>
          <p:nvPr/>
        </p:nvSpPr>
        <p:spPr>
          <a:xfrm flipH="false" flipV="false" rot="0">
            <a:off x="2704273" y="2348136"/>
            <a:ext cx="787306" cy="984133"/>
          </a:xfrm>
          <a:custGeom>
            <a:avLst/>
            <a:gdLst/>
            <a:ahLst/>
            <a:cxnLst/>
            <a:rect r="r" b="b" t="t" l="l"/>
            <a:pathLst>
              <a:path h="984133" w="787306">
                <a:moveTo>
                  <a:pt x="0" y="0"/>
                </a:moveTo>
                <a:lnTo>
                  <a:pt x="787306" y="0"/>
                </a:lnTo>
                <a:lnTo>
                  <a:pt x="787306" y="984133"/>
                </a:lnTo>
                <a:lnTo>
                  <a:pt x="0" y="98413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13" id="13"/>
          <p:cNvSpPr txBox="true"/>
          <p:nvPr/>
        </p:nvSpPr>
        <p:spPr>
          <a:xfrm rot="0">
            <a:off x="4565547" y="1019175"/>
            <a:ext cx="9156907" cy="618976"/>
          </a:xfrm>
          <a:prstGeom prst="rect">
            <a:avLst/>
          </a:prstGeom>
        </p:spPr>
        <p:txBody>
          <a:bodyPr anchor="t" rtlCol="false" tIns="0" lIns="0" bIns="0" rIns="0">
            <a:spAutoFit/>
          </a:bodyPr>
          <a:lstStyle/>
          <a:p>
            <a:pPr algn="ctr">
              <a:lnSpc>
                <a:spcPts val="4800"/>
              </a:lnSpc>
            </a:pPr>
            <a:r>
              <a:rPr lang="en-US" sz="4000" spc="400">
                <a:solidFill>
                  <a:srgbClr val="000000"/>
                </a:solidFill>
                <a:latin typeface="Libre Baskerville Bold"/>
                <a:ea typeface="Libre Baskerville Bold"/>
                <a:cs typeface="Libre Baskerville Bold"/>
                <a:sym typeface="Libre Baskerville Bold"/>
              </a:rPr>
              <a:t>TABLE OF CONTENTS</a:t>
            </a:r>
          </a:p>
        </p:txBody>
      </p:sp>
      <p:sp>
        <p:nvSpPr>
          <p:cNvPr name="TextBox 14" id="14"/>
          <p:cNvSpPr txBox="true"/>
          <p:nvPr/>
        </p:nvSpPr>
        <p:spPr>
          <a:xfrm rot="0">
            <a:off x="4200382" y="2643152"/>
            <a:ext cx="2999037" cy="431763"/>
          </a:xfrm>
          <a:prstGeom prst="rect">
            <a:avLst/>
          </a:prstGeom>
        </p:spPr>
        <p:txBody>
          <a:bodyPr anchor="t" rtlCol="false" tIns="0" lIns="0" bIns="0" rIns="0">
            <a:spAutoFit/>
          </a:bodyPr>
          <a:lstStyle/>
          <a:p>
            <a:pPr algn="l">
              <a:lnSpc>
                <a:spcPts val="3500"/>
              </a:lnSpc>
              <a:spcBef>
                <a:spcPct val="0"/>
              </a:spcBef>
            </a:pPr>
            <a:r>
              <a:rPr lang="en-US" sz="2500">
                <a:solidFill>
                  <a:srgbClr val="000000"/>
                </a:solidFill>
                <a:latin typeface="Libre Baskerville Bold"/>
                <a:ea typeface="Libre Baskerville Bold"/>
                <a:cs typeface="Libre Baskerville Bold"/>
                <a:sym typeface="Libre Baskerville Bold"/>
              </a:rPr>
              <a:t>About Me</a:t>
            </a:r>
          </a:p>
        </p:txBody>
      </p:sp>
      <p:sp>
        <p:nvSpPr>
          <p:cNvPr name="TextBox 15" id="15"/>
          <p:cNvSpPr txBox="true"/>
          <p:nvPr/>
        </p:nvSpPr>
        <p:spPr>
          <a:xfrm rot="0">
            <a:off x="11256747" y="3204228"/>
            <a:ext cx="4377478" cy="869875"/>
          </a:xfrm>
          <a:prstGeom prst="rect">
            <a:avLst/>
          </a:prstGeom>
        </p:spPr>
        <p:txBody>
          <a:bodyPr anchor="t" rtlCol="false" tIns="0" lIns="0" bIns="0" rIns="0">
            <a:spAutoFit/>
          </a:bodyPr>
          <a:lstStyle/>
          <a:p>
            <a:pPr algn="l">
              <a:lnSpc>
                <a:spcPts val="3500"/>
              </a:lnSpc>
              <a:spcBef>
                <a:spcPct val="0"/>
              </a:spcBef>
            </a:pPr>
            <a:r>
              <a:rPr lang="en-US" sz="2500">
                <a:solidFill>
                  <a:srgbClr val="000000"/>
                </a:solidFill>
                <a:latin typeface="Libre Baskerville Bold"/>
                <a:ea typeface="Libre Baskerville Bold"/>
                <a:cs typeface="Libre Baskerville Bold"/>
                <a:sym typeface="Libre Baskerville Bold"/>
              </a:rPr>
              <a:t>Data Modeling - Evaluation</a:t>
            </a:r>
          </a:p>
        </p:txBody>
      </p:sp>
      <p:sp>
        <p:nvSpPr>
          <p:cNvPr name="TextBox 16" id="16"/>
          <p:cNvSpPr txBox="true"/>
          <p:nvPr/>
        </p:nvSpPr>
        <p:spPr>
          <a:xfrm rot="0">
            <a:off x="4200382" y="4679987"/>
            <a:ext cx="2999037" cy="869875"/>
          </a:xfrm>
          <a:prstGeom prst="rect">
            <a:avLst/>
          </a:prstGeom>
        </p:spPr>
        <p:txBody>
          <a:bodyPr anchor="t" rtlCol="false" tIns="0" lIns="0" bIns="0" rIns="0">
            <a:spAutoFit/>
          </a:bodyPr>
          <a:lstStyle/>
          <a:p>
            <a:pPr algn="l">
              <a:lnSpc>
                <a:spcPts val="3500"/>
              </a:lnSpc>
              <a:spcBef>
                <a:spcPct val="0"/>
              </a:spcBef>
            </a:pPr>
            <a:r>
              <a:rPr lang="en-US" sz="2500">
                <a:solidFill>
                  <a:srgbClr val="000000"/>
                </a:solidFill>
                <a:latin typeface="Libre Baskerville Bold"/>
                <a:ea typeface="Libre Baskerville Bold"/>
                <a:cs typeface="Libre Baskerville Bold"/>
                <a:sym typeface="Libre Baskerville Bold"/>
              </a:rPr>
              <a:t>Business Modeling</a:t>
            </a:r>
          </a:p>
        </p:txBody>
      </p:sp>
      <p:sp>
        <p:nvSpPr>
          <p:cNvPr name="TextBox 17" id="17"/>
          <p:cNvSpPr txBox="true"/>
          <p:nvPr/>
        </p:nvSpPr>
        <p:spPr>
          <a:xfrm rot="0">
            <a:off x="4200382" y="7262666"/>
            <a:ext cx="5090798" cy="431763"/>
          </a:xfrm>
          <a:prstGeom prst="rect">
            <a:avLst/>
          </a:prstGeom>
        </p:spPr>
        <p:txBody>
          <a:bodyPr anchor="t" rtlCol="false" tIns="0" lIns="0" bIns="0" rIns="0">
            <a:spAutoFit/>
          </a:bodyPr>
          <a:lstStyle/>
          <a:p>
            <a:pPr algn="l">
              <a:lnSpc>
                <a:spcPts val="3500"/>
              </a:lnSpc>
              <a:spcBef>
                <a:spcPct val="0"/>
              </a:spcBef>
            </a:pPr>
            <a:r>
              <a:rPr lang="en-US" sz="2500">
                <a:solidFill>
                  <a:srgbClr val="000000"/>
                </a:solidFill>
                <a:latin typeface="Libre Baskerville Bold"/>
                <a:ea typeface="Libre Baskerville Bold"/>
                <a:cs typeface="Libre Baskerville Bold"/>
                <a:sym typeface="Libre Baskerville Bold"/>
              </a:rPr>
              <a:t>Data Scrapping - EDA</a:t>
            </a:r>
          </a:p>
        </p:txBody>
      </p:sp>
      <p:sp>
        <p:nvSpPr>
          <p:cNvPr name="TextBox 18" id="18"/>
          <p:cNvSpPr txBox="true"/>
          <p:nvPr/>
        </p:nvSpPr>
        <p:spPr>
          <a:xfrm rot="0">
            <a:off x="11304372" y="6278234"/>
            <a:ext cx="2967952" cy="431763"/>
          </a:xfrm>
          <a:prstGeom prst="rect">
            <a:avLst/>
          </a:prstGeom>
        </p:spPr>
        <p:txBody>
          <a:bodyPr anchor="t" rtlCol="false" tIns="0" lIns="0" bIns="0" rIns="0">
            <a:spAutoFit/>
          </a:bodyPr>
          <a:lstStyle/>
          <a:p>
            <a:pPr algn="l">
              <a:lnSpc>
                <a:spcPts val="3500"/>
              </a:lnSpc>
              <a:spcBef>
                <a:spcPct val="0"/>
              </a:spcBef>
            </a:pPr>
            <a:r>
              <a:rPr lang="en-US" sz="2500">
                <a:solidFill>
                  <a:srgbClr val="000000"/>
                </a:solidFill>
                <a:latin typeface="Libre Baskerville Bold"/>
                <a:ea typeface="Libre Baskerville Bold"/>
                <a:cs typeface="Libre Baskerville Bold"/>
                <a:sym typeface="Libre Baskerville Bold"/>
              </a:rPr>
              <a:t>Conclusion</a:t>
            </a:r>
          </a:p>
        </p:txBody>
      </p:sp>
      <p:grpSp>
        <p:nvGrpSpPr>
          <p:cNvPr name="Group 19" id="19"/>
          <p:cNvGrpSpPr/>
          <p:nvPr/>
        </p:nvGrpSpPr>
        <p:grpSpPr>
          <a:xfrm rot="0">
            <a:off x="14177116" y="8996382"/>
            <a:ext cx="3586444" cy="865464"/>
            <a:chOff x="0" y="0"/>
            <a:chExt cx="4781926" cy="1153952"/>
          </a:xfrm>
        </p:grpSpPr>
        <p:sp>
          <p:nvSpPr>
            <p:cNvPr name="Freeform 20" id="20"/>
            <p:cNvSpPr/>
            <p:nvPr/>
          </p:nvSpPr>
          <p:spPr>
            <a:xfrm flipH="false" flipV="false" rot="0">
              <a:off x="3273068" y="426321"/>
              <a:ext cx="1508858" cy="727631"/>
            </a:xfrm>
            <a:custGeom>
              <a:avLst/>
              <a:gdLst/>
              <a:ahLst/>
              <a:cxnLst/>
              <a:rect r="r" b="b" t="t" l="l"/>
              <a:pathLst>
                <a:path h="727631" w="1508858">
                  <a:moveTo>
                    <a:pt x="0" y="0"/>
                  </a:moveTo>
                  <a:lnTo>
                    <a:pt x="1508858" y="0"/>
                  </a:lnTo>
                  <a:lnTo>
                    <a:pt x="1508858" y="727631"/>
                  </a:lnTo>
                  <a:lnTo>
                    <a:pt x="0" y="727631"/>
                  </a:lnTo>
                  <a:lnTo>
                    <a:pt x="0" y="0"/>
                  </a:lnTo>
                  <a:close/>
                </a:path>
              </a:pathLst>
            </a:custGeom>
            <a:blipFill>
              <a:blip r:embed="rId12"/>
              <a:stretch>
                <a:fillRect l="0" t="-19121" r="0" b="-19121"/>
              </a:stretch>
            </a:blipFill>
          </p:spPr>
        </p:sp>
        <p:sp>
          <p:nvSpPr>
            <p:cNvPr name="TextBox 21" id="21"/>
            <p:cNvSpPr txBox="true"/>
            <p:nvPr/>
          </p:nvSpPr>
          <p:spPr>
            <a:xfrm rot="0">
              <a:off x="0" y="9525"/>
              <a:ext cx="4781926" cy="610489"/>
            </a:xfrm>
            <a:prstGeom prst="rect">
              <a:avLst/>
            </a:prstGeom>
          </p:spPr>
          <p:txBody>
            <a:bodyPr anchor="t" rtlCol="false" tIns="0" lIns="0" bIns="0" rIns="0">
              <a:spAutoFit/>
            </a:bodyPr>
            <a:lstStyle/>
            <a:p>
              <a:pPr algn="ctr">
                <a:lnSpc>
                  <a:spcPts val="1887"/>
                </a:lnSpc>
              </a:pPr>
              <a:r>
                <a:rPr lang="en-US" sz="1547">
                  <a:solidFill>
                    <a:srgbClr val="131313"/>
                  </a:solidFill>
                  <a:latin typeface="Libre Baskerville"/>
                  <a:ea typeface="Libre Baskerville"/>
                  <a:cs typeface="Libre Baskerville"/>
                  <a:sym typeface="Libre Baskerville"/>
                </a:rPr>
                <a:t>Data Science Digital Skill Fair 30.0</a:t>
              </a:r>
            </a:p>
            <a:p>
              <a:pPr algn="ctr" marL="0" indent="0" lvl="0">
                <a:lnSpc>
                  <a:spcPts val="1887"/>
                </a:lnSpc>
                <a:spcBef>
                  <a:spcPct val="0"/>
                </a:spcBef>
              </a:pPr>
              <a:r>
                <a:rPr lang="en-US" sz="1547">
                  <a:solidFill>
                    <a:srgbClr val="131313"/>
                  </a:solidFill>
                  <a:latin typeface="Libre Baskerville"/>
                  <a:ea typeface="Libre Baskerville"/>
                  <a:cs typeface="Libre Baskerville"/>
                  <a:sym typeface="Libre Baskerville"/>
                </a:rPr>
                <a:t>             by: </a:t>
              </a:r>
            </a:p>
          </p:txBody>
        </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999999"/>
        </a:solidFill>
      </p:bgPr>
    </p:bg>
    <p:spTree>
      <p:nvGrpSpPr>
        <p:cNvPr id="1" name=""/>
        <p:cNvGrpSpPr/>
        <p:nvPr/>
      </p:nvGrpSpPr>
      <p:grpSpPr>
        <a:xfrm>
          <a:off x="0" y="0"/>
          <a:ext cx="0" cy="0"/>
          <a:chOff x="0" y="0"/>
          <a:chExt cx="0" cy="0"/>
        </a:xfrm>
      </p:grpSpPr>
      <p:sp>
        <p:nvSpPr>
          <p:cNvPr name="Freeform 2" id="2"/>
          <p:cNvSpPr/>
          <p:nvPr/>
        </p:nvSpPr>
        <p:spPr>
          <a:xfrm flipH="false" flipV="false" rot="0">
            <a:off x="-243849" y="-1013351"/>
            <a:ext cx="6718571" cy="11758874"/>
          </a:xfrm>
          <a:custGeom>
            <a:avLst/>
            <a:gdLst/>
            <a:ahLst/>
            <a:cxnLst/>
            <a:rect r="r" b="b" t="t" l="l"/>
            <a:pathLst>
              <a:path h="11758874" w="6718571">
                <a:moveTo>
                  <a:pt x="0" y="0"/>
                </a:moveTo>
                <a:lnTo>
                  <a:pt x="6718571" y="0"/>
                </a:lnTo>
                <a:lnTo>
                  <a:pt x="6718571" y="11758873"/>
                </a:lnTo>
                <a:lnTo>
                  <a:pt x="0" y="11758873"/>
                </a:lnTo>
                <a:lnTo>
                  <a:pt x="0" y="0"/>
                </a:lnTo>
                <a:close/>
              </a:path>
            </a:pathLst>
          </a:custGeom>
          <a:blipFill>
            <a:blip r:embed="rId2"/>
            <a:stretch>
              <a:fillRect l="-8449" t="0" r="-8449" b="0"/>
            </a:stretch>
          </a:blipFill>
        </p:spPr>
      </p:sp>
      <p:grpSp>
        <p:nvGrpSpPr>
          <p:cNvPr name="Group 3" id="3"/>
          <p:cNvGrpSpPr/>
          <p:nvPr/>
        </p:nvGrpSpPr>
        <p:grpSpPr>
          <a:xfrm rot="0">
            <a:off x="7344540" y="5841157"/>
            <a:ext cx="7544332" cy="1159461"/>
            <a:chOff x="0" y="0"/>
            <a:chExt cx="10059110" cy="1545948"/>
          </a:xfrm>
        </p:grpSpPr>
        <p:sp>
          <p:nvSpPr>
            <p:cNvPr name="Freeform 4" id="4"/>
            <p:cNvSpPr/>
            <p:nvPr/>
          </p:nvSpPr>
          <p:spPr>
            <a:xfrm flipH="false" flipV="false" rot="0">
              <a:off x="0" y="0"/>
              <a:ext cx="762428" cy="762428"/>
            </a:xfrm>
            <a:custGeom>
              <a:avLst/>
              <a:gdLst/>
              <a:ahLst/>
              <a:cxnLst/>
              <a:rect r="r" b="b" t="t" l="l"/>
              <a:pathLst>
                <a:path h="762428" w="762428">
                  <a:moveTo>
                    <a:pt x="0" y="0"/>
                  </a:moveTo>
                  <a:lnTo>
                    <a:pt x="762428" y="0"/>
                  </a:lnTo>
                  <a:lnTo>
                    <a:pt x="762428" y="762428"/>
                  </a:lnTo>
                  <a:lnTo>
                    <a:pt x="0" y="762428"/>
                  </a:lnTo>
                  <a:lnTo>
                    <a:pt x="0" y="0"/>
                  </a:lnTo>
                  <a:close/>
                </a:path>
              </a:pathLst>
            </a:custGeom>
            <a:blipFill>
              <a:blip r:embed="rId3"/>
              <a:stretch>
                <a:fillRect l="0" t="0" r="0" b="0"/>
              </a:stretch>
            </a:blipFill>
          </p:spPr>
        </p:sp>
        <p:sp>
          <p:nvSpPr>
            <p:cNvPr name="Freeform 5" id="5"/>
            <p:cNvSpPr/>
            <p:nvPr/>
          </p:nvSpPr>
          <p:spPr>
            <a:xfrm flipH="false" flipV="false" rot="0">
              <a:off x="0" y="974127"/>
              <a:ext cx="762428" cy="571821"/>
            </a:xfrm>
            <a:custGeom>
              <a:avLst/>
              <a:gdLst/>
              <a:ahLst/>
              <a:cxnLst/>
              <a:rect r="r" b="b" t="t" l="l"/>
              <a:pathLst>
                <a:path h="571821" w="762428">
                  <a:moveTo>
                    <a:pt x="0" y="0"/>
                  </a:moveTo>
                  <a:lnTo>
                    <a:pt x="762428" y="0"/>
                  </a:lnTo>
                  <a:lnTo>
                    <a:pt x="762428" y="571821"/>
                  </a:lnTo>
                  <a:lnTo>
                    <a:pt x="0" y="571821"/>
                  </a:lnTo>
                  <a:lnTo>
                    <a:pt x="0" y="0"/>
                  </a:lnTo>
                  <a:close/>
                </a:path>
              </a:pathLst>
            </a:custGeom>
            <a:blipFill>
              <a:blip r:embed="rId4"/>
              <a:stretch>
                <a:fillRect l="0" t="0" r="0" b="0"/>
              </a:stretch>
            </a:blipFill>
          </p:spPr>
        </p:sp>
        <p:sp>
          <p:nvSpPr>
            <p:cNvPr name="TextBox 6" id="6"/>
            <p:cNvSpPr txBox="true"/>
            <p:nvPr/>
          </p:nvSpPr>
          <p:spPr>
            <a:xfrm rot="0">
              <a:off x="1022112" y="143188"/>
              <a:ext cx="9036997" cy="485577"/>
            </a:xfrm>
            <a:prstGeom prst="rect">
              <a:avLst/>
            </a:prstGeom>
          </p:spPr>
          <p:txBody>
            <a:bodyPr anchor="t" rtlCol="false" tIns="0" lIns="0" bIns="0" rIns="0">
              <a:spAutoFit/>
            </a:bodyPr>
            <a:lstStyle/>
            <a:p>
              <a:pPr algn="just">
                <a:lnSpc>
                  <a:spcPts val="2999"/>
                </a:lnSpc>
              </a:pPr>
              <a:r>
                <a:rPr lang="en-US" sz="2499">
                  <a:solidFill>
                    <a:srgbClr val="FDFEEC"/>
                  </a:solidFill>
                  <a:latin typeface="Libre Baskerville"/>
                  <a:ea typeface="Libre Baskerville"/>
                  <a:cs typeface="Libre Baskerville"/>
                  <a:sym typeface="Libre Baskerville"/>
                </a:rPr>
                <a:t>https://www.linkedin.com/in/dionixius/</a:t>
              </a:r>
            </a:p>
          </p:txBody>
        </p:sp>
        <p:sp>
          <p:nvSpPr>
            <p:cNvPr name="TextBox 7" id="7"/>
            <p:cNvSpPr txBox="true"/>
            <p:nvPr/>
          </p:nvSpPr>
          <p:spPr>
            <a:xfrm rot="0">
              <a:off x="1022112" y="1022012"/>
              <a:ext cx="5575004" cy="485577"/>
            </a:xfrm>
            <a:prstGeom prst="rect">
              <a:avLst/>
            </a:prstGeom>
          </p:spPr>
          <p:txBody>
            <a:bodyPr anchor="t" rtlCol="false" tIns="0" lIns="0" bIns="0" rIns="0">
              <a:spAutoFit/>
            </a:bodyPr>
            <a:lstStyle/>
            <a:p>
              <a:pPr algn="just">
                <a:lnSpc>
                  <a:spcPts val="2999"/>
                </a:lnSpc>
              </a:pPr>
              <a:r>
                <a:rPr lang="en-US" sz="2499">
                  <a:solidFill>
                    <a:srgbClr val="FDFEEC"/>
                  </a:solidFill>
                  <a:latin typeface="Libre Baskerville"/>
                  <a:ea typeface="Libre Baskerville"/>
                  <a:cs typeface="Libre Baskerville"/>
                  <a:sym typeface="Libre Baskerville"/>
                </a:rPr>
                <a:t>inikampus7@gmail.com</a:t>
              </a:r>
            </a:p>
          </p:txBody>
        </p:sp>
      </p:grpSp>
      <p:grpSp>
        <p:nvGrpSpPr>
          <p:cNvPr name="Group 8" id="8"/>
          <p:cNvGrpSpPr/>
          <p:nvPr/>
        </p:nvGrpSpPr>
        <p:grpSpPr>
          <a:xfrm rot="0">
            <a:off x="7344540" y="8227080"/>
            <a:ext cx="5260340" cy="521575"/>
            <a:chOff x="0" y="0"/>
            <a:chExt cx="7013787" cy="695434"/>
          </a:xfrm>
        </p:grpSpPr>
        <p:sp>
          <p:nvSpPr>
            <p:cNvPr name="Freeform 9" id="9"/>
            <p:cNvSpPr/>
            <p:nvPr/>
          </p:nvSpPr>
          <p:spPr>
            <a:xfrm flipH="false" flipV="false" rot="0">
              <a:off x="807120" y="0"/>
              <a:ext cx="649915" cy="695434"/>
            </a:xfrm>
            <a:custGeom>
              <a:avLst/>
              <a:gdLst/>
              <a:ahLst/>
              <a:cxnLst/>
              <a:rect r="r" b="b" t="t" l="l"/>
              <a:pathLst>
                <a:path h="695434" w="649915">
                  <a:moveTo>
                    <a:pt x="0" y="0"/>
                  </a:moveTo>
                  <a:lnTo>
                    <a:pt x="649914" y="0"/>
                  </a:lnTo>
                  <a:lnTo>
                    <a:pt x="649914" y="695434"/>
                  </a:lnTo>
                  <a:lnTo>
                    <a:pt x="0" y="69543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0" id="10"/>
            <p:cNvSpPr/>
            <p:nvPr/>
          </p:nvSpPr>
          <p:spPr>
            <a:xfrm flipH="false" flipV="false" rot="0">
              <a:off x="1567292" y="0"/>
              <a:ext cx="699248" cy="695434"/>
            </a:xfrm>
            <a:custGeom>
              <a:avLst/>
              <a:gdLst/>
              <a:ahLst/>
              <a:cxnLst/>
              <a:rect r="r" b="b" t="t" l="l"/>
              <a:pathLst>
                <a:path h="695434" w="699248">
                  <a:moveTo>
                    <a:pt x="0" y="0"/>
                  </a:moveTo>
                  <a:lnTo>
                    <a:pt x="699248" y="0"/>
                  </a:lnTo>
                  <a:lnTo>
                    <a:pt x="699248" y="695434"/>
                  </a:lnTo>
                  <a:lnTo>
                    <a:pt x="0" y="69543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1" id="11"/>
            <p:cNvSpPr/>
            <p:nvPr/>
          </p:nvSpPr>
          <p:spPr>
            <a:xfrm flipH="false" flipV="false" rot="0">
              <a:off x="2378226" y="0"/>
              <a:ext cx="1036242" cy="695434"/>
            </a:xfrm>
            <a:custGeom>
              <a:avLst/>
              <a:gdLst/>
              <a:ahLst/>
              <a:cxnLst/>
              <a:rect r="r" b="b" t="t" l="l"/>
              <a:pathLst>
                <a:path h="695434" w="1036242">
                  <a:moveTo>
                    <a:pt x="0" y="0"/>
                  </a:moveTo>
                  <a:lnTo>
                    <a:pt x="1036242" y="0"/>
                  </a:lnTo>
                  <a:lnTo>
                    <a:pt x="1036242" y="695434"/>
                  </a:lnTo>
                  <a:lnTo>
                    <a:pt x="0" y="695434"/>
                  </a:lnTo>
                  <a:lnTo>
                    <a:pt x="0" y="0"/>
                  </a:lnTo>
                  <a:close/>
                </a:path>
              </a:pathLst>
            </a:custGeom>
            <a:blipFill>
              <a:blip r:embed="rId9"/>
              <a:stretch>
                <a:fillRect l="0" t="0" r="0" b="0"/>
              </a:stretch>
            </a:blipFill>
          </p:spPr>
        </p:sp>
        <p:sp>
          <p:nvSpPr>
            <p:cNvPr name="Freeform 12" id="12"/>
            <p:cNvSpPr/>
            <p:nvPr/>
          </p:nvSpPr>
          <p:spPr>
            <a:xfrm flipH="false" flipV="false" rot="0">
              <a:off x="0" y="0"/>
              <a:ext cx="695434" cy="695434"/>
            </a:xfrm>
            <a:custGeom>
              <a:avLst/>
              <a:gdLst/>
              <a:ahLst/>
              <a:cxnLst/>
              <a:rect r="r" b="b" t="t" l="l"/>
              <a:pathLst>
                <a:path h="695434" w="695434">
                  <a:moveTo>
                    <a:pt x="0" y="0"/>
                  </a:moveTo>
                  <a:lnTo>
                    <a:pt x="695434" y="0"/>
                  </a:lnTo>
                  <a:lnTo>
                    <a:pt x="695434" y="695434"/>
                  </a:lnTo>
                  <a:lnTo>
                    <a:pt x="0" y="695434"/>
                  </a:lnTo>
                  <a:lnTo>
                    <a:pt x="0" y="0"/>
                  </a:lnTo>
                  <a:close/>
                </a:path>
              </a:pathLst>
            </a:custGeom>
            <a:blipFill>
              <a:blip r:embed="rId10"/>
              <a:stretch>
                <a:fillRect l="0" t="0" r="0" b="0"/>
              </a:stretch>
            </a:blipFill>
          </p:spPr>
        </p:sp>
        <p:sp>
          <p:nvSpPr>
            <p:cNvPr name="Freeform 13" id="13"/>
            <p:cNvSpPr/>
            <p:nvPr/>
          </p:nvSpPr>
          <p:spPr>
            <a:xfrm flipH="false" flipV="false" rot="0">
              <a:off x="3554168" y="0"/>
              <a:ext cx="1544738" cy="695434"/>
            </a:xfrm>
            <a:custGeom>
              <a:avLst/>
              <a:gdLst/>
              <a:ahLst/>
              <a:cxnLst/>
              <a:rect r="r" b="b" t="t" l="l"/>
              <a:pathLst>
                <a:path h="695434" w="1544738">
                  <a:moveTo>
                    <a:pt x="0" y="0"/>
                  </a:moveTo>
                  <a:lnTo>
                    <a:pt x="1544738" y="0"/>
                  </a:lnTo>
                  <a:lnTo>
                    <a:pt x="1544738" y="695434"/>
                  </a:lnTo>
                  <a:lnTo>
                    <a:pt x="0" y="695434"/>
                  </a:lnTo>
                  <a:lnTo>
                    <a:pt x="0" y="0"/>
                  </a:lnTo>
                  <a:close/>
                </a:path>
              </a:pathLst>
            </a:custGeom>
            <a:blipFill>
              <a:blip r:embed="rId11"/>
              <a:stretch>
                <a:fillRect l="0" t="0" r="0" b="0"/>
              </a:stretch>
            </a:blipFill>
          </p:spPr>
        </p:sp>
        <p:sp>
          <p:nvSpPr>
            <p:cNvPr name="Freeform 14" id="14"/>
            <p:cNvSpPr/>
            <p:nvPr/>
          </p:nvSpPr>
          <p:spPr>
            <a:xfrm flipH="false" flipV="false" rot="0">
              <a:off x="5213206" y="0"/>
              <a:ext cx="1800581" cy="695434"/>
            </a:xfrm>
            <a:custGeom>
              <a:avLst/>
              <a:gdLst/>
              <a:ahLst/>
              <a:cxnLst/>
              <a:rect r="r" b="b" t="t" l="l"/>
              <a:pathLst>
                <a:path h="695434" w="1800581">
                  <a:moveTo>
                    <a:pt x="0" y="0"/>
                  </a:moveTo>
                  <a:lnTo>
                    <a:pt x="1800581" y="0"/>
                  </a:lnTo>
                  <a:lnTo>
                    <a:pt x="1800581" y="695434"/>
                  </a:lnTo>
                  <a:lnTo>
                    <a:pt x="0" y="695434"/>
                  </a:lnTo>
                  <a:lnTo>
                    <a:pt x="0" y="0"/>
                  </a:lnTo>
                  <a:close/>
                </a:path>
              </a:pathLst>
            </a:custGeom>
            <a:blipFill>
              <a:blip r:embed="rId12"/>
              <a:stretch>
                <a:fillRect l="0" t="0" r="0" b="0"/>
              </a:stretch>
            </a:blipFill>
          </p:spPr>
        </p:sp>
      </p:grpSp>
      <p:sp>
        <p:nvSpPr>
          <p:cNvPr name="TextBox 15" id="15"/>
          <p:cNvSpPr txBox="true"/>
          <p:nvPr/>
        </p:nvSpPr>
        <p:spPr>
          <a:xfrm rot="0">
            <a:off x="7344540" y="974031"/>
            <a:ext cx="3523921" cy="618976"/>
          </a:xfrm>
          <a:prstGeom prst="rect">
            <a:avLst/>
          </a:prstGeom>
        </p:spPr>
        <p:txBody>
          <a:bodyPr anchor="t" rtlCol="false" tIns="0" lIns="0" bIns="0" rIns="0">
            <a:spAutoFit/>
          </a:bodyPr>
          <a:lstStyle/>
          <a:p>
            <a:pPr algn="l">
              <a:lnSpc>
                <a:spcPts val="4800"/>
              </a:lnSpc>
            </a:pPr>
            <a:r>
              <a:rPr lang="en-US" sz="4000">
                <a:solidFill>
                  <a:srgbClr val="FDFEEC"/>
                </a:solidFill>
                <a:latin typeface="Libre Baskerville"/>
                <a:ea typeface="Libre Baskerville"/>
                <a:cs typeface="Libre Baskerville"/>
                <a:sym typeface="Libre Baskerville"/>
              </a:rPr>
              <a:t>About Me</a:t>
            </a:r>
          </a:p>
        </p:txBody>
      </p:sp>
      <p:sp>
        <p:nvSpPr>
          <p:cNvPr name="TextBox 16" id="16"/>
          <p:cNvSpPr txBox="true"/>
          <p:nvPr/>
        </p:nvSpPr>
        <p:spPr>
          <a:xfrm rot="0">
            <a:off x="7344540" y="2050207"/>
            <a:ext cx="10079006" cy="3333750"/>
          </a:xfrm>
          <a:prstGeom prst="rect">
            <a:avLst/>
          </a:prstGeom>
        </p:spPr>
        <p:txBody>
          <a:bodyPr anchor="t" rtlCol="false" tIns="0" lIns="0" bIns="0" rIns="0">
            <a:spAutoFit/>
          </a:bodyPr>
          <a:lstStyle/>
          <a:p>
            <a:pPr algn="l">
              <a:lnSpc>
                <a:spcPts val="2640"/>
              </a:lnSpc>
            </a:pPr>
            <a:r>
              <a:rPr lang="en-US" sz="2200">
                <a:solidFill>
                  <a:srgbClr val="FDFEEC"/>
                </a:solidFill>
                <a:latin typeface="Libre Baskerville"/>
                <a:ea typeface="Libre Baskerville"/>
                <a:cs typeface="Libre Baskerville"/>
                <a:sym typeface="Libre Baskerville"/>
              </a:rPr>
              <a:t>As a fresh graduate in Mathematics from Universitas Negeri Malang, I am an alumnus of Bangkit Academy by Google, GoTo, and Traveloka 2023. I have honed my skills as a Machine Learning Programmer in a Google-incubated team and am currently a Research Assistant in the Mathematics Department of FMIPA, Universitas Negeri Malang. My expertise lies in data and AI/ML, where I have a passion for transforming abstract data into actionable insights that benefit both myself and others. I am actively seeking opportunities in data analysis, data science, machine learning engineering, and other STEM-related fields.</a:t>
            </a:r>
          </a:p>
        </p:txBody>
      </p:sp>
      <p:sp>
        <p:nvSpPr>
          <p:cNvPr name="TextBox 17" id="17"/>
          <p:cNvSpPr txBox="true"/>
          <p:nvPr/>
        </p:nvSpPr>
        <p:spPr>
          <a:xfrm rot="0">
            <a:off x="7344540" y="7779290"/>
            <a:ext cx="6108052" cy="304726"/>
          </a:xfrm>
          <a:prstGeom prst="rect">
            <a:avLst/>
          </a:prstGeom>
        </p:spPr>
        <p:txBody>
          <a:bodyPr anchor="t" rtlCol="false" tIns="0" lIns="0" bIns="0" rIns="0">
            <a:spAutoFit/>
          </a:bodyPr>
          <a:lstStyle/>
          <a:p>
            <a:pPr algn="l">
              <a:lnSpc>
                <a:spcPts val="2400"/>
              </a:lnSpc>
            </a:pPr>
            <a:r>
              <a:rPr lang="en-US" sz="2000">
                <a:solidFill>
                  <a:srgbClr val="FDFEEC"/>
                </a:solidFill>
                <a:latin typeface="Libre Baskerville"/>
                <a:ea typeface="Libre Baskerville"/>
                <a:cs typeface="Libre Baskerville"/>
                <a:sym typeface="Libre Baskerville"/>
              </a:rPr>
              <a:t>Tools in this project</a:t>
            </a:r>
          </a:p>
        </p:txBody>
      </p:sp>
      <p:grpSp>
        <p:nvGrpSpPr>
          <p:cNvPr name="Group 18" id="18"/>
          <p:cNvGrpSpPr/>
          <p:nvPr/>
        </p:nvGrpSpPr>
        <p:grpSpPr>
          <a:xfrm rot="0">
            <a:off x="14177116" y="8996382"/>
            <a:ext cx="3586444" cy="865464"/>
            <a:chOff x="0" y="0"/>
            <a:chExt cx="4781926" cy="1153952"/>
          </a:xfrm>
        </p:grpSpPr>
        <p:sp>
          <p:nvSpPr>
            <p:cNvPr name="Freeform 19" id="19"/>
            <p:cNvSpPr/>
            <p:nvPr/>
          </p:nvSpPr>
          <p:spPr>
            <a:xfrm flipH="false" flipV="false" rot="0">
              <a:off x="3273068" y="426321"/>
              <a:ext cx="1508858" cy="727631"/>
            </a:xfrm>
            <a:custGeom>
              <a:avLst/>
              <a:gdLst/>
              <a:ahLst/>
              <a:cxnLst/>
              <a:rect r="r" b="b" t="t" l="l"/>
              <a:pathLst>
                <a:path h="727631" w="1508858">
                  <a:moveTo>
                    <a:pt x="0" y="0"/>
                  </a:moveTo>
                  <a:lnTo>
                    <a:pt x="1508858" y="0"/>
                  </a:lnTo>
                  <a:lnTo>
                    <a:pt x="1508858" y="727631"/>
                  </a:lnTo>
                  <a:lnTo>
                    <a:pt x="0" y="727631"/>
                  </a:lnTo>
                  <a:lnTo>
                    <a:pt x="0" y="0"/>
                  </a:lnTo>
                  <a:close/>
                </a:path>
              </a:pathLst>
            </a:custGeom>
            <a:blipFill>
              <a:blip r:embed="rId13"/>
              <a:stretch>
                <a:fillRect l="0" t="-19121" r="0" b="-19121"/>
              </a:stretch>
            </a:blipFill>
          </p:spPr>
        </p:sp>
        <p:sp>
          <p:nvSpPr>
            <p:cNvPr name="TextBox 20" id="20"/>
            <p:cNvSpPr txBox="true"/>
            <p:nvPr/>
          </p:nvSpPr>
          <p:spPr>
            <a:xfrm rot="0">
              <a:off x="0" y="9525"/>
              <a:ext cx="4781926" cy="610489"/>
            </a:xfrm>
            <a:prstGeom prst="rect">
              <a:avLst/>
            </a:prstGeom>
          </p:spPr>
          <p:txBody>
            <a:bodyPr anchor="t" rtlCol="false" tIns="0" lIns="0" bIns="0" rIns="0">
              <a:spAutoFit/>
            </a:bodyPr>
            <a:lstStyle/>
            <a:p>
              <a:pPr algn="ctr">
                <a:lnSpc>
                  <a:spcPts val="1887"/>
                </a:lnSpc>
              </a:pPr>
              <a:r>
                <a:rPr lang="en-US" sz="1547">
                  <a:solidFill>
                    <a:srgbClr val="131313"/>
                  </a:solidFill>
                  <a:latin typeface="Libre Baskerville"/>
                  <a:ea typeface="Libre Baskerville"/>
                  <a:cs typeface="Libre Baskerville"/>
                  <a:sym typeface="Libre Baskerville"/>
                </a:rPr>
                <a:t>Data Science Digital Skill Fair 30.0</a:t>
              </a:r>
            </a:p>
            <a:p>
              <a:pPr algn="ctr" marL="0" indent="0" lvl="0">
                <a:lnSpc>
                  <a:spcPts val="1887"/>
                </a:lnSpc>
                <a:spcBef>
                  <a:spcPct val="0"/>
                </a:spcBef>
              </a:pPr>
              <a:r>
                <a:rPr lang="en-US" sz="1547">
                  <a:solidFill>
                    <a:srgbClr val="131313"/>
                  </a:solidFill>
                  <a:latin typeface="Libre Baskerville"/>
                  <a:ea typeface="Libre Baskerville"/>
                  <a:cs typeface="Libre Baskerville"/>
                  <a:sym typeface="Libre Baskerville"/>
                </a:rPr>
                <a:t>             by: </a:t>
              </a:r>
            </a:p>
          </p:txBody>
        </p:sp>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34" r="0" b="-334"/>
            </a:stretch>
          </a:blipFill>
        </p:spPr>
      </p:sp>
      <p:sp>
        <p:nvSpPr>
          <p:cNvPr name="TextBox 3" id="3"/>
          <p:cNvSpPr txBox="true"/>
          <p:nvPr/>
        </p:nvSpPr>
        <p:spPr>
          <a:xfrm rot="0">
            <a:off x="3817847" y="2837188"/>
            <a:ext cx="13441453" cy="3685170"/>
          </a:xfrm>
          <a:prstGeom prst="rect">
            <a:avLst/>
          </a:prstGeom>
        </p:spPr>
        <p:txBody>
          <a:bodyPr anchor="t" rtlCol="false" tIns="0" lIns="0" bIns="0" rIns="0">
            <a:spAutoFit/>
          </a:bodyPr>
          <a:lstStyle/>
          <a:p>
            <a:pPr algn="just" marL="591697" indent="-295848" lvl="1">
              <a:lnSpc>
                <a:spcPts val="3288"/>
              </a:lnSpc>
              <a:buAutoNum type="arabicPeriod" startAt="1"/>
            </a:pPr>
            <a:r>
              <a:rPr lang="en-US" sz="2740">
                <a:solidFill>
                  <a:srgbClr val="000000"/>
                </a:solidFill>
                <a:latin typeface="Libre Baskerville"/>
                <a:ea typeface="Libre Baskerville"/>
                <a:cs typeface="Libre Baskerville"/>
                <a:sym typeface="Libre Baskerville"/>
              </a:rPr>
              <a:t>Which gender of passengers was more likely to survive the tragedy?</a:t>
            </a:r>
          </a:p>
          <a:p>
            <a:pPr algn="just" marL="591697" indent="-295848" lvl="1">
              <a:lnSpc>
                <a:spcPts val="3288"/>
              </a:lnSpc>
              <a:buAutoNum type="arabicPeriod" startAt="1"/>
            </a:pPr>
            <a:r>
              <a:rPr lang="en-US" sz="2740">
                <a:solidFill>
                  <a:srgbClr val="000000"/>
                </a:solidFill>
                <a:latin typeface="Libre Baskerville"/>
                <a:ea typeface="Libre Baskerville"/>
                <a:cs typeface="Libre Baskerville"/>
                <a:sym typeface="Libre Baskerville"/>
              </a:rPr>
              <a:t>Did the situation of bringing many family members affect the ability to survive in this tragedy?</a:t>
            </a:r>
          </a:p>
          <a:p>
            <a:pPr algn="just" marL="591697" indent="-295848" lvl="1">
              <a:lnSpc>
                <a:spcPts val="3288"/>
              </a:lnSpc>
              <a:buAutoNum type="arabicPeriod" startAt="1"/>
            </a:pPr>
            <a:r>
              <a:rPr lang="en-US" sz="2740">
                <a:solidFill>
                  <a:srgbClr val="000000"/>
                </a:solidFill>
                <a:latin typeface="Libre Baskerville"/>
                <a:ea typeface="Libre Baskerville"/>
                <a:cs typeface="Libre Baskerville"/>
                <a:sym typeface="Libre Baskerville"/>
              </a:rPr>
              <a:t>Within the Titanic, there were several classes. Which class had a high probability of survival?</a:t>
            </a:r>
          </a:p>
          <a:p>
            <a:pPr algn="just" marL="591697" indent="-295848" lvl="1">
              <a:lnSpc>
                <a:spcPts val="3288"/>
              </a:lnSpc>
              <a:buAutoNum type="arabicPeriod" startAt="1"/>
            </a:pPr>
            <a:r>
              <a:rPr lang="en-US" sz="2740">
                <a:solidFill>
                  <a:srgbClr val="000000"/>
                </a:solidFill>
                <a:latin typeface="Libre Baskerville"/>
                <a:ea typeface="Libre Baskerville"/>
                <a:cs typeface="Libre Baskerville"/>
                <a:sym typeface="Libre Baskerville"/>
              </a:rPr>
              <a:t>In this tragedy, what age range was more likely to survive?</a:t>
            </a:r>
          </a:p>
          <a:p>
            <a:pPr algn="just" marL="591697" indent="-295848" lvl="1">
              <a:lnSpc>
                <a:spcPts val="3288"/>
              </a:lnSpc>
              <a:buAutoNum type="arabicPeriod" startAt="1"/>
            </a:pPr>
            <a:r>
              <a:rPr lang="en-US" sz="2740">
                <a:solidFill>
                  <a:srgbClr val="000000"/>
                </a:solidFill>
                <a:latin typeface="Libre Baskerville"/>
                <a:ea typeface="Libre Baskerville"/>
                <a:cs typeface="Libre Baskerville"/>
                <a:sym typeface="Libre Baskerville"/>
              </a:rPr>
              <a:t>Of the three types of algorithms to be formed, which algorithm is best for this Titanic dataset?</a:t>
            </a:r>
          </a:p>
          <a:p>
            <a:pPr algn="just">
              <a:lnSpc>
                <a:spcPts val="3288"/>
              </a:lnSpc>
            </a:pPr>
          </a:p>
        </p:txBody>
      </p:sp>
      <p:sp>
        <p:nvSpPr>
          <p:cNvPr name="TextBox 4" id="4"/>
          <p:cNvSpPr txBox="true"/>
          <p:nvPr/>
        </p:nvSpPr>
        <p:spPr>
          <a:xfrm rot="0">
            <a:off x="6873214" y="1377373"/>
            <a:ext cx="10386086" cy="714301"/>
          </a:xfrm>
          <a:prstGeom prst="rect">
            <a:avLst/>
          </a:prstGeom>
        </p:spPr>
        <p:txBody>
          <a:bodyPr anchor="t" rtlCol="false" tIns="0" lIns="0" bIns="0" rIns="0">
            <a:spAutoFit/>
          </a:bodyPr>
          <a:lstStyle/>
          <a:p>
            <a:pPr algn="r">
              <a:lnSpc>
                <a:spcPts val="5849"/>
              </a:lnSpc>
            </a:pPr>
            <a:r>
              <a:rPr lang="en-US" sz="4499" spc="355">
                <a:solidFill>
                  <a:srgbClr val="000000"/>
                </a:solidFill>
                <a:latin typeface="Libre Baskerville Bold"/>
                <a:ea typeface="Libre Baskerville Bold"/>
                <a:cs typeface="Libre Baskerville Bold"/>
                <a:sym typeface="Libre Baskerville Bold"/>
              </a:rPr>
              <a:t>BUSINESS MODELING</a:t>
            </a:r>
          </a:p>
        </p:txBody>
      </p:sp>
      <p:sp>
        <p:nvSpPr>
          <p:cNvPr name="TextBox 5" id="5"/>
          <p:cNvSpPr txBox="true"/>
          <p:nvPr/>
        </p:nvSpPr>
        <p:spPr>
          <a:xfrm rot="0">
            <a:off x="4605393" y="7274833"/>
            <a:ext cx="9077213" cy="700920"/>
          </a:xfrm>
          <a:prstGeom prst="rect">
            <a:avLst/>
          </a:prstGeom>
        </p:spPr>
        <p:txBody>
          <a:bodyPr anchor="t" rtlCol="false" tIns="0" lIns="0" bIns="0" rIns="0">
            <a:spAutoFit/>
          </a:bodyPr>
          <a:lstStyle/>
          <a:p>
            <a:pPr algn="ctr">
              <a:lnSpc>
                <a:spcPts val="1887"/>
              </a:lnSpc>
              <a:spcBef>
                <a:spcPct val="0"/>
              </a:spcBef>
            </a:pPr>
            <a:r>
              <a:rPr lang="en-US" sz="1547">
                <a:solidFill>
                  <a:srgbClr val="000000"/>
                </a:solidFill>
                <a:latin typeface="Libre Baskerville"/>
                <a:ea typeface="Libre Baskerville"/>
                <a:cs typeface="Libre Baskerville"/>
                <a:sym typeface="Libre Baskerville"/>
              </a:rPr>
              <a:t>"There is no danger that Titanic will sink. </a:t>
            </a:r>
          </a:p>
          <a:p>
            <a:pPr algn="ctr">
              <a:lnSpc>
                <a:spcPts val="1887"/>
              </a:lnSpc>
              <a:spcBef>
                <a:spcPct val="0"/>
              </a:spcBef>
            </a:pPr>
            <a:r>
              <a:rPr lang="en-US" sz="1547">
                <a:solidFill>
                  <a:srgbClr val="000000"/>
                </a:solidFill>
                <a:latin typeface="Libre Baskerville"/>
                <a:ea typeface="Libre Baskerville"/>
                <a:cs typeface="Libre Baskerville"/>
                <a:sym typeface="Libre Baskerville"/>
              </a:rPr>
              <a:t>The boat is unsinkable, and nothing but inconvenience will be suffered by the passengers."</a:t>
            </a:r>
          </a:p>
          <a:p>
            <a:pPr algn="ctr">
              <a:lnSpc>
                <a:spcPts val="1887"/>
              </a:lnSpc>
            </a:pPr>
            <a:r>
              <a:rPr lang="en-US" sz="1547">
                <a:solidFill>
                  <a:srgbClr val="000000"/>
                </a:solidFill>
                <a:latin typeface="Libre Baskerville"/>
                <a:ea typeface="Libre Baskerville"/>
                <a:cs typeface="Libre Baskerville"/>
                <a:sym typeface="Libre Baskerville"/>
              </a:rPr>
              <a:t>~ Philip Albright Small Franklin</a:t>
            </a:r>
          </a:p>
        </p:txBody>
      </p:sp>
      <p:grpSp>
        <p:nvGrpSpPr>
          <p:cNvPr name="Group 6" id="6"/>
          <p:cNvGrpSpPr/>
          <p:nvPr/>
        </p:nvGrpSpPr>
        <p:grpSpPr>
          <a:xfrm rot="0">
            <a:off x="14177116" y="8996382"/>
            <a:ext cx="3586444" cy="865464"/>
            <a:chOff x="0" y="0"/>
            <a:chExt cx="4781926" cy="1153952"/>
          </a:xfrm>
        </p:grpSpPr>
        <p:sp>
          <p:nvSpPr>
            <p:cNvPr name="Freeform 7" id="7"/>
            <p:cNvSpPr/>
            <p:nvPr/>
          </p:nvSpPr>
          <p:spPr>
            <a:xfrm flipH="false" flipV="false" rot="0">
              <a:off x="3273068" y="426321"/>
              <a:ext cx="1508858" cy="727631"/>
            </a:xfrm>
            <a:custGeom>
              <a:avLst/>
              <a:gdLst/>
              <a:ahLst/>
              <a:cxnLst/>
              <a:rect r="r" b="b" t="t" l="l"/>
              <a:pathLst>
                <a:path h="727631" w="1508858">
                  <a:moveTo>
                    <a:pt x="0" y="0"/>
                  </a:moveTo>
                  <a:lnTo>
                    <a:pt x="1508858" y="0"/>
                  </a:lnTo>
                  <a:lnTo>
                    <a:pt x="1508858" y="727631"/>
                  </a:lnTo>
                  <a:lnTo>
                    <a:pt x="0" y="727631"/>
                  </a:lnTo>
                  <a:lnTo>
                    <a:pt x="0" y="0"/>
                  </a:lnTo>
                  <a:close/>
                </a:path>
              </a:pathLst>
            </a:custGeom>
            <a:blipFill>
              <a:blip r:embed="rId3"/>
              <a:stretch>
                <a:fillRect l="0" t="-19121" r="0" b="-19121"/>
              </a:stretch>
            </a:blipFill>
          </p:spPr>
        </p:sp>
        <p:sp>
          <p:nvSpPr>
            <p:cNvPr name="TextBox 8" id="8"/>
            <p:cNvSpPr txBox="true"/>
            <p:nvPr/>
          </p:nvSpPr>
          <p:spPr>
            <a:xfrm rot="0">
              <a:off x="0" y="9525"/>
              <a:ext cx="4781926" cy="610489"/>
            </a:xfrm>
            <a:prstGeom prst="rect">
              <a:avLst/>
            </a:prstGeom>
          </p:spPr>
          <p:txBody>
            <a:bodyPr anchor="t" rtlCol="false" tIns="0" lIns="0" bIns="0" rIns="0">
              <a:spAutoFit/>
            </a:bodyPr>
            <a:lstStyle/>
            <a:p>
              <a:pPr algn="ctr">
                <a:lnSpc>
                  <a:spcPts val="1887"/>
                </a:lnSpc>
              </a:pPr>
              <a:r>
                <a:rPr lang="en-US" sz="1547">
                  <a:solidFill>
                    <a:srgbClr val="000000"/>
                  </a:solidFill>
                  <a:latin typeface="Libre Baskerville"/>
                  <a:ea typeface="Libre Baskerville"/>
                  <a:cs typeface="Libre Baskerville"/>
                  <a:sym typeface="Libre Baskerville"/>
                </a:rPr>
                <a:t>Data Science Digital Skill Fair 30.0</a:t>
              </a:r>
            </a:p>
            <a:p>
              <a:pPr algn="ctr" marL="0" indent="0" lvl="0">
                <a:lnSpc>
                  <a:spcPts val="1887"/>
                </a:lnSpc>
                <a:spcBef>
                  <a:spcPct val="0"/>
                </a:spcBef>
              </a:pPr>
              <a:r>
                <a:rPr lang="en-US" sz="1547">
                  <a:solidFill>
                    <a:srgbClr val="000000"/>
                  </a:solidFill>
                  <a:latin typeface="Libre Baskerville"/>
                  <a:ea typeface="Libre Baskerville"/>
                  <a:cs typeface="Libre Baskerville"/>
                  <a:sym typeface="Libre Baskerville"/>
                </a:rPr>
                <a:t>             by: </a:t>
              </a:r>
            </a:p>
          </p:txBody>
        </p:sp>
      </p:gr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989898"/>
        </a:solidFill>
      </p:bgPr>
    </p:bg>
    <p:spTree>
      <p:nvGrpSpPr>
        <p:cNvPr id="1" name=""/>
        <p:cNvGrpSpPr/>
        <p:nvPr/>
      </p:nvGrpSpPr>
      <p:grpSpPr>
        <a:xfrm>
          <a:off x="0" y="0"/>
          <a:ext cx="0" cy="0"/>
          <a:chOff x="0" y="0"/>
          <a:chExt cx="0" cy="0"/>
        </a:xfrm>
      </p:grpSpPr>
      <p:sp>
        <p:nvSpPr>
          <p:cNvPr name="Freeform 2" id="2"/>
          <p:cNvSpPr/>
          <p:nvPr/>
        </p:nvSpPr>
        <p:spPr>
          <a:xfrm flipH="false" flipV="false" rot="0">
            <a:off x="3048171" y="9875765"/>
            <a:ext cx="962035" cy="1825506"/>
          </a:xfrm>
          <a:custGeom>
            <a:avLst/>
            <a:gdLst/>
            <a:ahLst/>
            <a:cxnLst/>
            <a:rect r="r" b="b" t="t" l="l"/>
            <a:pathLst>
              <a:path h="1825506" w="962035">
                <a:moveTo>
                  <a:pt x="0" y="0"/>
                </a:moveTo>
                <a:lnTo>
                  <a:pt x="962035" y="0"/>
                </a:lnTo>
                <a:lnTo>
                  <a:pt x="962035" y="1825505"/>
                </a:lnTo>
                <a:lnTo>
                  <a:pt x="0" y="1825505"/>
                </a:lnTo>
                <a:lnTo>
                  <a:pt x="0" y="0"/>
                </a:lnTo>
                <a:close/>
              </a:path>
            </a:pathLst>
          </a:custGeom>
          <a:blipFill>
            <a:blip r:embed="rId2">
              <a:extLst>
                <a:ext uri="{96DAC541-7B7A-43D3-8B79-37D633B846F1}">
                  <asvg:svgBlip xmlns:asvg="http://schemas.microsoft.com/office/drawing/2016/SVG/main" r:embed="rId3"/>
                </a:ext>
              </a:extLst>
            </a:blip>
            <a:stretch>
              <a:fillRect l="0" t="-414591" r="-1105506" b="0"/>
            </a:stretch>
          </a:blipFill>
        </p:spPr>
      </p:sp>
      <p:sp>
        <p:nvSpPr>
          <p:cNvPr name="Freeform 3" id="3"/>
          <p:cNvSpPr/>
          <p:nvPr/>
        </p:nvSpPr>
        <p:spPr>
          <a:xfrm flipH="false" flipV="false" rot="0">
            <a:off x="17460965" y="5803306"/>
            <a:ext cx="2417572" cy="2653028"/>
          </a:xfrm>
          <a:custGeom>
            <a:avLst/>
            <a:gdLst/>
            <a:ahLst/>
            <a:cxnLst/>
            <a:rect r="r" b="b" t="t" l="l"/>
            <a:pathLst>
              <a:path h="2653028" w="2417572">
                <a:moveTo>
                  <a:pt x="0" y="0"/>
                </a:moveTo>
                <a:lnTo>
                  <a:pt x="2417572" y="0"/>
                </a:lnTo>
                <a:lnTo>
                  <a:pt x="2417572" y="2653028"/>
                </a:lnTo>
                <a:lnTo>
                  <a:pt x="0" y="2653028"/>
                </a:lnTo>
                <a:lnTo>
                  <a:pt x="0" y="0"/>
                </a:lnTo>
                <a:close/>
              </a:path>
            </a:pathLst>
          </a:custGeom>
          <a:blipFill>
            <a:blip r:embed="rId4">
              <a:alphaModFix amt="14000"/>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3286709">
            <a:off x="16624011" y="-1311183"/>
            <a:ext cx="3031236" cy="4114800"/>
          </a:xfrm>
          <a:custGeom>
            <a:avLst/>
            <a:gdLst/>
            <a:ahLst/>
            <a:cxnLst/>
            <a:rect r="r" b="b" t="t" l="l"/>
            <a:pathLst>
              <a:path h="4114800" w="3031236">
                <a:moveTo>
                  <a:pt x="0" y="0"/>
                </a:moveTo>
                <a:lnTo>
                  <a:pt x="3031236" y="0"/>
                </a:lnTo>
                <a:lnTo>
                  <a:pt x="3031236"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10800000">
            <a:off x="13715942" y="9866240"/>
            <a:ext cx="1098225" cy="496192"/>
          </a:xfrm>
          <a:custGeom>
            <a:avLst/>
            <a:gdLst/>
            <a:ahLst/>
            <a:cxnLst/>
            <a:rect r="r" b="b" t="t" l="l"/>
            <a:pathLst>
              <a:path h="496192" w="1098225">
                <a:moveTo>
                  <a:pt x="0" y="0"/>
                </a:moveTo>
                <a:lnTo>
                  <a:pt x="1098224" y="0"/>
                </a:lnTo>
                <a:lnTo>
                  <a:pt x="1098224" y="496192"/>
                </a:lnTo>
                <a:lnTo>
                  <a:pt x="0" y="496192"/>
                </a:lnTo>
                <a:lnTo>
                  <a:pt x="0" y="0"/>
                </a:lnTo>
                <a:close/>
              </a:path>
            </a:pathLst>
          </a:custGeom>
          <a:blipFill>
            <a:blip r:embed="rId8">
              <a:alphaModFix amt="60000"/>
              <a:extLst>
                <a:ext uri="{96DAC541-7B7A-43D3-8B79-37D633B846F1}">
                  <asvg:svgBlip xmlns:asvg="http://schemas.microsoft.com/office/drawing/2016/SVG/main" r:embed="rId9"/>
                </a:ext>
              </a:extLst>
            </a:blip>
            <a:stretch>
              <a:fillRect l="-69412" t="-58421" r="0" b="0"/>
            </a:stretch>
          </a:blipFill>
        </p:spPr>
      </p:sp>
      <p:sp>
        <p:nvSpPr>
          <p:cNvPr name="Freeform 6" id="6"/>
          <p:cNvSpPr/>
          <p:nvPr/>
        </p:nvSpPr>
        <p:spPr>
          <a:xfrm flipH="false" flipV="false" rot="771862">
            <a:off x="2472137" y="1394583"/>
            <a:ext cx="14114447" cy="11086257"/>
          </a:xfrm>
          <a:custGeom>
            <a:avLst/>
            <a:gdLst/>
            <a:ahLst/>
            <a:cxnLst/>
            <a:rect r="r" b="b" t="t" l="l"/>
            <a:pathLst>
              <a:path h="11086257" w="14114447">
                <a:moveTo>
                  <a:pt x="0" y="0"/>
                </a:moveTo>
                <a:lnTo>
                  <a:pt x="14114447" y="0"/>
                </a:lnTo>
                <a:lnTo>
                  <a:pt x="14114447" y="11086257"/>
                </a:lnTo>
                <a:lnTo>
                  <a:pt x="0" y="11086257"/>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grpSp>
        <p:nvGrpSpPr>
          <p:cNvPr name="Group 7" id="7"/>
          <p:cNvGrpSpPr/>
          <p:nvPr/>
        </p:nvGrpSpPr>
        <p:grpSpPr>
          <a:xfrm rot="0">
            <a:off x="3085794" y="6500792"/>
            <a:ext cx="886789" cy="1258057"/>
            <a:chOff x="0" y="0"/>
            <a:chExt cx="1182385" cy="1677409"/>
          </a:xfrm>
        </p:grpSpPr>
        <p:sp>
          <p:nvSpPr>
            <p:cNvPr name="Freeform 8" id="8"/>
            <p:cNvSpPr/>
            <p:nvPr/>
          </p:nvSpPr>
          <p:spPr>
            <a:xfrm flipH="false" flipV="false" rot="0">
              <a:off x="0" y="0"/>
              <a:ext cx="1182385" cy="1677409"/>
            </a:xfrm>
            <a:custGeom>
              <a:avLst/>
              <a:gdLst/>
              <a:ahLst/>
              <a:cxnLst/>
              <a:rect r="r" b="b" t="t" l="l"/>
              <a:pathLst>
                <a:path h="1677409" w="1182385">
                  <a:moveTo>
                    <a:pt x="0" y="0"/>
                  </a:moveTo>
                  <a:lnTo>
                    <a:pt x="1182385" y="0"/>
                  </a:lnTo>
                  <a:lnTo>
                    <a:pt x="1182385" y="1677409"/>
                  </a:lnTo>
                  <a:lnTo>
                    <a:pt x="0" y="1677409"/>
                  </a:lnTo>
                  <a:lnTo>
                    <a:pt x="0" y="0"/>
                  </a:lnTo>
                  <a:close/>
                </a:path>
              </a:pathLst>
            </a:custGeom>
            <a:blipFill>
              <a:blip r:embed="rId12">
                <a:extLst>
                  <a:ext uri="{96DAC541-7B7A-43D3-8B79-37D633B846F1}">
                    <asvg:svgBlip xmlns:asvg="http://schemas.microsoft.com/office/drawing/2016/SVG/main" r:embed="rId13"/>
                  </a:ext>
                </a:extLst>
              </a:blip>
              <a:stretch>
                <a:fillRect l="0" t="0" r="0" b="-20236"/>
              </a:stretch>
            </a:blipFill>
          </p:spPr>
        </p:sp>
        <p:sp>
          <p:nvSpPr>
            <p:cNvPr name="TextBox 9" id="9"/>
            <p:cNvSpPr txBox="true"/>
            <p:nvPr/>
          </p:nvSpPr>
          <p:spPr>
            <a:xfrm rot="0">
              <a:off x="425246" y="214021"/>
              <a:ext cx="296333" cy="750866"/>
            </a:xfrm>
            <a:prstGeom prst="rect">
              <a:avLst/>
            </a:prstGeom>
          </p:spPr>
          <p:txBody>
            <a:bodyPr anchor="t" rtlCol="false" tIns="0" lIns="0" bIns="0" rIns="0">
              <a:spAutoFit/>
            </a:bodyPr>
            <a:lstStyle/>
            <a:p>
              <a:pPr algn="ctr">
                <a:lnSpc>
                  <a:spcPts val="4392"/>
                </a:lnSpc>
                <a:spcBef>
                  <a:spcPct val="0"/>
                </a:spcBef>
              </a:pPr>
              <a:r>
                <a:rPr lang="en-US" sz="3600" spc="-72">
                  <a:solidFill>
                    <a:srgbClr val="000000"/>
                  </a:solidFill>
                  <a:latin typeface="Inter Heavy"/>
                  <a:ea typeface="Inter Heavy"/>
                  <a:cs typeface="Inter Heavy"/>
                  <a:sym typeface="Inter Heavy"/>
                </a:rPr>
                <a:t>1</a:t>
              </a:r>
            </a:p>
          </p:txBody>
        </p:sp>
      </p:grpSp>
      <p:grpSp>
        <p:nvGrpSpPr>
          <p:cNvPr name="Group 10" id="10"/>
          <p:cNvGrpSpPr/>
          <p:nvPr/>
        </p:nvGrpSpPr>
        <p:grpSpPr>
          <a:xfrm rot="0">
            <a:off x="11544114" y="7129820"/>
            <a:ext cx="886789" cy="1245357"/>
            <a:chOff x="0" y="0"/>
            <a:chExt cx="1182385" cy="1660475"/>
          </a:xfrm>
        </p:grpSpPr>
        <p:sp>
          <p:nvSpPr>
            <p:cNvPr name="Freeform 11" id="11"/>
            <p:cNvSpPr/>
            <p:nvPr/>
          </p:nvSpPr>
          <p:spPr>
            <a:xfrm flipH="false" flipV="false" rot="0">
              <a:off x="0" y="0"/>
              <a:ext cx="1182385" cy="1660475"/>
            </a:xfrm>
            <a:custGeom>
              <a:avLst/>
              <a:gdLst/>
              <a:ahLst/>
              <a:cxnLst/>
              <a:rect r="r" b="b" t="t" l="l"/>
              <a:pathLst>
                <a:path h="1660475" w="1182385">
                  <a:moveTo>
                    <a:pt x="0" y="0"/>
                  </a:moveTo>
                  <a:lnTo>
                    <a:pt x="1182385" y="0"/>
                  </a:lnTo>
                  <a:lnTo>
                    <a:pt x="1182385" y="1660475"/>
                  </a:lnTo>
                  <a:lnTo>
                    <a:pt x="0" y="1660475"/>
                  </a:lnTo>
                  <a:lnTo>
                    <a:pt x="0" y="0"/>
                  </a:lnTo>
                  <a:close/>
                </a:path>
              </a:pathLst>
            </a:custGeom>
            <a:blipFill>
              <a:blip r:embed="rId14">
                <a:extLst>
                  <a:ext uri="{96DAC541-7B7A-43D3-8B79-37D633B846F1}">
                    <asvg:svgBlip xmlns:asvg="http://schemas.microsoft.com/office/drawing/2016/SVG/main" r:embed="rId15"/>
                  </a:ext>
                </a:extLst>
              </a:blip>
              <a:stretch>
                <a:fillRect l="0" t="-509" r="0" b="-20953"/>
              </a:stretch>
            </a:blipFill>
          </p:spPr>
        </p:sp>
        <p:sp>
          <p:nvSpPr>
            <p:cNvPr name="TextBox 12" id="12"/>
            <p:cNvSpPr txBox="true"/>
            <p:nvPr/>
          </p:nvSpPr>
          <p:spPr>
            <a:xfrm rot="0">
              <a:off x="399846" y="214021"/>
              <a:ext cx="296333" cy="733933"/>
            </a:xfrm>
            <a:prstGeom prst="rect">
              <a:avLst/>
            </a:prstGeom>
          </p:spPr>
          <p:txBody>
            <a:bodyPr anchor="t" rtlCol="false" tIns="0" lIns="0" bIns="0" rIns="0">
              <a:spAutoFit/>
            </a:bodyPr>
            <a:lstStyle/>
            <a:p>
              <a:pPr algn="ctr">
                <a:lnSpc>
                  <a:spcPts val="4392"/>
                </a:lnSpc>
                <a:spcBef>
                  <a:spcPct val="0"/>
                </a:spcBef>
              </a:pPr>
              <a:r>
                <a:rPr lang="en-US" sz="3600" spc="-72">
                  <a:solidFill>
                    <a:srgbClr val="000000"/>
                  </a:solidFill>
                  <a:latin typeface="Inter Heavy"/>
                  <a:ea typeface="Inter Heavy"/>
                  <a:cs typeface="Inter Heavy"/>
                  <a:sym typeface="Inter Heavy"/>
                </a:rPr>
                <a:t>2</a:t>
              </a:r>
            </a:p>
          </p:txBody>
        </p:sp>
      </p:grpSp>
      <p:grpSp>
        <p:nvGrpSpPr>
          <p:cNvPr name="Group 13" id="13"/>
          <p:cNvGrpSpPr/>
          <p:nvPr/>
        </p:nvGrpSpPr>
        <p:grpSpPr>
          <a:xfrm rot="0">
            <a:off x="6182668" y="4318122"/>
            <a:ext cx="886789" cy="1245357"/>
            <a:chOff x="0" y="0"/>
            <a:chExt cx="1182385" cy="1660475"/>
          </a:xfrm>
        </p:grpSpPr>
        <p:sp>
          <p:nvSpPr>
            <p:cNvPr name="Freeform 14" id="14"/>
            <p:cNvSpPr/>
            <p:nvPr/>
          </p:nvSpPr>
          <p:spPr>
            <a:xfrm flipH="false" flipV="false" rot="0">
              <a:off x="0" y="0"/>
              <a:ext cx="1182385" cy="1660475"/>
            </a:xfrm>
            <a:custGeom>
              <a:avLst/>
              <a:gdLst/>
              <a:ahLst/>
              <a:cxnLst/>
              <a:rect r="r" b="b" t="t" l="l"/>
              <a:pathLst>
                <a:path h="1660475" w="1182385">
                  <a:moveTo>
                    <a:pt x="0" y="0"/>
                  </a:moveTo>
                  <a:lnTo>
                    <a:pt x="1182385" y="0"/>
                  </a:lnTo>
                  <a:lnTo>
                    <a:pt x="1182385" y="1660475"/>
                  </a:lnTo>
                  <a:lnTo>
                    <a:pt x="0" y="1660475"/>
                  </a:lnTo>
                  <a:lnTo>
                    <a:pt x="0" y="0"/>
                  </a:lnTo>
                  <a:close/>
                </a:path>
              </a:pathLst>
            </a:custGeom>
            <a:blipFill>
              <a:blip r:embed="rId16">
                <a:extLst>
                  <a:ext uri="{96DAC541-7B7A-43D3-8B79-37D633B846F1}">
                    <asvg:svgBlip xmlns:asvg="http://schemas.microsoft.com/office/drawing/2016/SVG/main" r:embed="rId17"/>
                  </a:ext>
                </a:extLst>
              </a:blip>
              <a:stretch>
                <a:fillRect l="0" t="-509" r="0" b="-20953"/>
              </a:stretch>
            </a:blipFill>
          </p:spPr>
        </p:sp>
        <p:sp>
          <p:nvSpPr>
            <p:cNvPr name="TextBox 15" id="15"/>
            <p:cNvSpPr txBox="true"/>
            <p:nvPr/>
          </p:nvSpPr>
          <p:spPr>
            <a:xfrm rot="0">
              <a:off x="399846" y="214021"/>
              <a:ext cx="296333" cy="733933"/>
            </a:xfrm>
            <a:prstGeom prst="rect">
              <a:avLst/>
            </a:prstGeom>
          </p:spPr>
          <p:txBody>
            <a:bodyPr anchor="t" rtlCol="false" tIns="0" lIns="0" bIns="0" rIns="0">
              <a:spAutoFit/>
            </a:bodyPr>
            <a:lstStyle/>
            <a:p>
              <a:pPr algn="ctr">
                <a:lnSpc>
                  <a:spcPts val="4392"/>
                </a:lnSpc>
                <a:spcBef>
                  <a:spcPct val="0"/>
                </a:spcBef>
              </a:pPr>
              <a:r>
                <a:rPr lang="en-US" sz="3600" spc="-72">
                  <a:solidFill>
                    <a:srgbClr val="000000"/>
                  </a:solidFill>
                  <a:latin typeface="Inter Heavy"/>
                  <a:ea typeface="Inter Heavy"/>
                  <a:cs typeface="Inter Heavy"/>
                  <a:sym typeface="Inter Heavy"/>
                </a:rPr>
                <a:t>3</a:t>
              </a:r>
            </a:p>
          </p:txBody>
        </p:sp>
      </p:grpSp>
      <p:grpSp>
        <p:nvGrpSpPr>
          <p:cNvPr name="Group 16" id="16"/>
          <p:cNvGrpSpPr/>
          <p:nvPr/>
        </p:nvGrpSpPr>
        <p:grpSpPr>
          <a:xfrm rot="0">
            <a:off x="14370772" y="4026751"/>
            <a:ext cx="886789" cy="1245357"/>
            <a:chOff x="0" y="0"/>
            <a:chExt cx="1182385" cy="1660475"/>
          </a:xfrm>
        </p:grpSpPr>
        <p:sp>
          <p:nvSpPr>
            <p:cNvPr name="Freeform 17" id="17"/>
            <p:cNvSpPr/>
            <p:nvPr/>
          </p:nvSpPr>
          <p:spPr>
            <a:xfrm flipH="false" flipV="false" rot="0">
              <a:off x="0" y="0"/>
              <a:ext cx="1182385" cy="1660475"/>
            </a:xfrm>
            <a:custGeom>
              <a:avLst/>
              <a:gdLst/>
              <a:ahLst/>
              <a:cxnLst/>
              <a:rect r="r" b="b" t="t" l="l"/>
              <a:pathLst>
                <a:path h="1660475" w="1182385">
                  <a:moveTo>
                    <a:pt x="0" y="0"/>
                  </a:moveTo>
                  <a:lnTo>
                    <a:pt x="1182385" y="0"/>
                  </a:lnTo>
                  <a:lnTo>
                    <a:pt x="1182385" y="1660475"/>
                  </a:lnTo>
                  <a:lnTo>
                    <a:pt x="0" y="1660475"/>
                  </a:lnTo>
                  <a:lnTo>
                    <a:pt x="0" y="0"/>
                  </a:lnTo>
                  <a:close/>
                </a:path>
              </a:pathLst>
            </a:custGeom>
            <a:blipFill>
              <a:blip r:embed="rId18">
                <a:extLst>
                  <a:ext uri="{96DAC541-7B7A-43D3-8B79-37D633B846F1}">
                    <asvg:svgBlip xmlns:asvg="http://schemas.microsoft.com/office/drawing/2016/SVG/main" r:embed="rId19"/>
                  </a:ext>
                </a:extLst>
              </a:blip>
              <a:stretch>
                <a:fillRect l="0" t="-509" r="0" b="-20953"/>
              </a:stretch>
            </a:blipFill>
          </p:spPr>
        </p:sp>
        <p:sp>
          <p:nvSpPr>
            <p:cNvPr name="TextBox 18" id="18"/>
            <p:cNvSpPr txBox="true"/>
            <p:nvPr/>
          </p:nvSpPr>
          <p:spPr>
            <a:xfrm rot="0">
              <a:off x="364747" y="214021"/>
              <a:ext cx="296333" cy="733933"/>
            </a:xfrm>
            <a:prstGeom prst="rect">
              <a:avLst/>
            </a:prstGeom>
          </p:spPr>
          <p:txBody>
            <a:bodyPr anchor="t" rtlCol="false" tIns="0" lIns="0" bIns="0" rIns="0">
              <a:spAutoFit/>
            </a:bodyPr>
            <a:lstStyle/>
            <a:p>
              <a:pPr algn="ctr">
                <a:lnSpc>
                  <a:spcPts val="4392"/>
                </a:lnSpc>
                <a:spcBef>
                  <a:spcPct val="0"/>
                </a:spcBef>
              </a:pPr>
              <a:r>
                <a:rPr lang="en-US" sz="3600" spc="-72">
                  <a:solidFill>
                    <a:srgbClr val="000000"/>
                  </a:solidFill>
                  <a:latin typeface="Inter Heavy"/>
                  <a:ea typeface="Inter Heavy"/>
                  <a:cs typeface="Inter Heavy"/>
                  <a:sym typeface="Inter Heavy"/>
                </a:rPr>
                <a:t>4</a:t>
              </a:r>
            </a:p>
          </p:txBody>
        </p:sp>
      </p:grpSp>
      <p:sp>
        <p:nvSpPr>
          <p:cNvPr name="Freeform 19" id="19"/>
          <p:cNvSpPr/>
          <p:nvPr/>
        </p:nvSpPr>
        <p:spPr>
          <a:xfrm flipH="false" flipV="false" rot="0">
            <a:off x="-1477814" y="-1527939"/>
            <a:ext cx="2892944" cy="2556639"/>
          </a:xfrm>
          <a:custGeom>
            <a:avLst/>
            <a:gdLst/>
            <a:ahLst/>
            <a:cxnLst/>
            <a:rect r="r" b="b" t="t" l="l"/>
            <a:pathLst>
              <a:path h="2556639" w="2892944">
                <a:moveTo>
                  <a:pt x="0" y="0"/>
                </a:moveTo>
                <a:lnTo>
                  <a:pt x="2892944" y="0"/>
                </a:lnTo>
                <a:lnTo>
                  <a:pt x="2892944" y="2556639"/>
                </a:lnTo>
                <a:lnTo>
                  <a:pt x="0" y="2556639"/>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sp>
        <p:nvSpPr>
          <p:cNvPr name="Freeform 20" id="20"/>
          <p:cNvSpPr/>
          <p:nvPr/>
        </p:nvSpPr>
        <p:spPr>
          <a:xfrm flipH="false" flipV="false" rot="0">
            <a:off x="5948093" y="-3576711"/>
            <a:ext cx="1992249" cy="4114800"/>
          </a:xfrm>
          <a:custGeom>
            <a:avLst/>
            <a:gdLst/>
            <a:ahLst/>
            <a:cxnLst/>
            <a:rect r="r" b="b" t="t" l="l"/>
            <a:pathLst>
              <a:path h="4114800" w="1992249">
                <a:moveTo>
                  <a:pt x="0" y="0"/>
                </a:moveTo>
                <a:lnTo>
                  <a:pt x="1992249" y="0"/>
                </a:lnTo>
                <a:lnTo>
                  <a:pt x="1992249" y="4114800"/>
                </a:lnTo>
                <a:lnTo>
                  <a:pt x="0" y="4114800"/>
                </a:lnTo>
                <a:lnTo>
                  <a:pt x="0" y="0"/>
                </a:lnTo>
                <a:close/>
              </a:path>
            </a:pathLst>
          </a:custGeom>
          <a:blipFill>
            <a:blip r:embed="rId22">
              <a:extLst>
                <a:ext uri="{96DAC541-7B7A-43D3-8B79-37D633B846F1}">
                  <asvg:svgBlip xmlns:asvg="http://schemas.microsoft.com/office/drawing/2016/SVG/main" r:embed="rId23"/>
                </a:ext>
              </a:extLst>
            </a:blip>
            <a:stretch>
              <a:fillRect l="0" t="0" r="0" b="0"/>
            </a:stretch>
          </a:blipFill>
        </p:spPr>
      </p:sp>
      <p:sp>
        <p:nvSpPr>
          <p:cNvPr name="Freeform 21" id="21"/>
          <p:cNvSpPr/>
          <p:nvPr/>
        </p:nvSpPr>
        <p:spPr>
          <a:xfrm flipH="true" flipV="false" rot="0">
            <a:off x="-875827" y="9073081"/>
            <a:ext cx="2056477" cy="2082508"/>
          </a:xfrm>
          <a:custGeom>
            <a:avLst/>
            <a:gdLst/>
            <a:ahLst/>
            <a:cxnLst/>
            <a:rect r="r" b="b" t="t" l="l"/>
            <a:pathLst>
              <a:path h="2082508" w="2056477">
                <a:moveTo>
                  <a:pt x="2056477" y="0"/>
                </a:moveTo>
                <a:lnTo>
                  <a:pt x="0" y="0"/>
                </a:lnTo>
                <a:lnTo>
                  <a:pt x="0" y="2082509"/>
                </a:lnTo>
                <a:lnTo>
                  <a:pt x="2056477" y="2082509"/>
                </a:lnTo>
                <a:lnTo>
                  <a:pt x="2056477" y="0"/>
                </a:lnTo>
                <a:close/>
              </a:path>
            </a:pathLst>
          </a:custGeom>
          <a:blipFill>
            <a:blip r:embed="rId24">
              <a:extLst>
                <a:ext uri="{96DAC541-7B7A-43D3-8B79-37D633B846F1}">
                  <asvg:svgBlip xmlns:asvg="http://schemas.microsoft.com/office/drawing/2016/SVG/main" r:embed="rId25"/>
                </a:ext>
              </a:extLst>
            </a:blip>
            <a:stretch>
              <a:fillRect l="0" t="0" r="0" b="0"/>
            </a:stretch>
          </a:blipFill>
        </p:spPr>
      </p:sp>
      <p:sp>
        <p:nvSpPr>
          <p:cNvPr name="Freeform 22" id="22"/>
          <p:cNvSpPr/>
          <p:nvPr/>
        </p:nvSpPr>
        <p:spPr>
          <a:xfrm flipH="false" flipV="false" rot="0">
            <a:off x="14510681" y="1490674"/>
            <a:ext cx="3132909" cy="1958068"/>
          </a:xfrm>
          <a:custGeom>
            <a:avLst/>
            <a:gdLst/>
            <a:ahLst/>
            <a:cxnLst/>
            <a:rect r="r" b="b" t="t" l="l"/>
            <a:pathLst>
              <a:path h="1958068" w="3132909">
                <a:moveTo>
                  <a:pt x="0" y="0"/>
                </a:moveTo>
                <a:lnTo>
                  <a:pt x="3132909" y="0"/>
                </a:lnTo>
                <a:lnTo>
                  <a:pt x="3132909" y="1958068"/>
                </a:lnTo>
                <a:lnTo>
                  <a:pt x="0" y="1958068"/>
                </a:lnTo>
                <a:lnTo>
                  <a:pt x="0" y="0"/>
                </a:lnTo>
                <a:close/>
              </a:path>
            </a:pathLst>
          </a:custGeom>
          <a:blipFill>
            <a:blip r:embed="rId26">
              <a:extLst>
                <a:ext uri="{96DAC541-7B7A-43D3-8B79-37D633B846F1}">
                  <asvg:svgBlip xmlns:asvg="http://schemas.microsoft.com/office/drawing/2016/SVG/main" r:embed="rId27"/>
                </a:ext>
              </a:extLst>
            </a:blip>
            <a:stretch>
              <a:fillRect l="0" t="0" r="0" b="0"/>
            </a:stretch>
          </a:blipFill>
        </p:spPr>
      </p:sp>
      <p:grpSp>
        <p:nvGrpSpPr>
          <p:cNvPr name="Group 23" id="23"/>
          <p:cNvGrpSpPr/>
          <p:nvPr/>
        </p:nvGrpSpPr>
        <p:grpSpPr>
          <a:xfrm rot="0">
            <a:off x="152411" y="5143500"/>
            <a:ext cx="4768224" cy="1280517"/>
            <a:chOff x="0" y="0"/>
            <a:chExt cx="6357632" cy="1707356"/>
          </a:xfrm>
        </p:grpSpPr>
        <p:sp>
          <p:nvSpPr>
            <p:cNvPr name="TextBox 24" id="24"/>
            <p:cNvSpPr txBox="true"/>
            <p:nvPr/>
          </p:nvSpPr>
          <p:spPr>
            <a:xfrm rot="0">
              <a:off x="0" y="735743"/>
              <a:ext cx="6357632" cy="971612"/>
            </a:xfrm>
            <a:prstGeom prst="rect">
              <a:avLst/>
            </a:prstGeom>
          </p:spPr>
          <p:txBody>
            <a:bodyPr anchor="t" rtlCol="false" tIns="0" lIns="0" bIns="0" rIns="0">
              <a:spAutoFit/>
            </a:bodyPr>
            <a:lstStyle/>
            <a:p>
              <a:pPr algn="l">
                <a:lnSpc>
                  <a:spcPts val="1960"/>
                </a:lnSpc>
                <a:spcBef>
                  <a:spcPct val="0"/>
                </a:spcBef>
              </a:pPr>
              <a:r>
                <a:rPr lang="en-US" sz="1400">
                  <a:solidFill>
                    <a:srgbClr val="000000"/>
                  </a:solidFill>
                  <a:latin typeface="Libre Baskerville"/>
                  <a:ea typeface="Libre Baskerville"/>
                  <a:cs typeface="Libre Baskerville"/>
                  <a:sym typeface="Libre Baskerville"/>
                </a:rPr>
                <a:t>The Titanic disaster dataset was sourced from Kaggle: </a:t>
              </a:r>
              <a:r>
                <a:rPr lang="en-US" sz="1400" u="sng">
                  <a:solidFill>
                    <a:srgbClr val="000000"/>
                  </a:solidFill>
                  <a:latin typeface="Libre Baskerville"/>
                  <a:ea typeface="Libre Baskerville"/>
                  <a:cs typeface="Libre Baskerville"/>
                  <a:sym typeface="Libre Baskerville"/>
                  <a:hlinkClick r:id="rId28" tooltip="https://www.kaggle.com/competitions/titanic"/>
                </a:rPr>
                <a:t>https://www.kaggle.com/competitions/titanic</a:t>
              </a:r>
            </a:p>
          </p:txBody>
        </p:sp>
        <p:sp>
          <p:nvSpPr>
            <p:cNvPr name="TextBox 25" id="25"/>
            <p:cNvSpPr txBox="true"/>
            <p:nvPr/>
          </p:nvSpPr>
          <p:spPr>
            <a:xfrm rot="0">
              <a:off x="0" y="0"/>
              <a:ext cx="6357632" cy="536807"/>
            </a:xfrm>
            <a:prstGeom prst="rect">
              <a:avLst/>
            </a:prstGeom>
          </p:spPr>
          <p:txBody>
            <a:bodyPr anchor="t" rtlCol="false" tIns="0" lIns="0" bIns="0" rIns="0">
              <a:spAutoFit/>
            </a:bodyPr>
            <a:lstStyle/>
            <a:p>
              <a:pPr algn="l">
                <a:lnSpc>
                  <a:spcPts val="3294"/>
                </a:lnSpc>
              </a:pPr>
              <a:r>
                <a:rPr lang="en-US" sz="2700" spc="-54">
                  <a:solidFill>
                    <a:srgbClr val="000000"/>
                  </a:solidFill>
                  <a:latin typeface="Libre Baskerville"/>
                  <a:ea typeface="Libre Baskerville"/>
                  <a:cs typeface="Libre Baskerville"/>
                  <a:sym typeface="Libre Baskerville"/>
                </a:rPr>
                <a:t>Data Scrapping</a:t>
              </a:r>
            </a:p>
          </p:txBody>
        </p:sp>
      </p:grpSp>
      <p:sp>
        <p:nvSpPr>
          <p:cNvPr name="TextBox 26" id="26"/>
          <p:cNvSpPr txBox="true"/>
          <p:nvPr/>
        </p:nvSpPr>
        <p:spPr>
          <a:xfrm rot="0">
            <a:off x="1028700" y="746217"/>
            <a:ext cx="10655391" cy="990451"/>
          </a:xfrm>
          <a:prstGeom prst="rect">
            <a:avLst/>
          </a:prstGeom>
        </p:spPr>
        <p:txBody>
          <a:bodyPr anchor="t" rtlCol="false" tIns="0" lIns="0" bIns="0" rIns="0">
            <a:spAutoFit/>
          </a:bodyPr>
          <a:lstStyle/>
          <a:p>
            <a:pPr algn="l">
              <a:lnSpc>
                <a:spcPts val="7822"/>
              </a:lnSpc>
            </a:pPr>
            <a:r>
              <a:rPr lang="en-US" sz="6518" spc="-391">
                <a:solidFill>
                  <a:srgbClr val="000000"/>
                </a:solidFill>
                <a:latin typeface="Libre Baskerville Bold"/>
                <a:ea typeface="Libre Baskerville Bold"/>
                <a:cs typeface="Libre Baskerville Bold"/>
                <a:sym typeface="Libre Baskerville Bold"/>
              </a:rPr>
              <a:t>Roadmap Data Extraction</a:t>
            </a:r>
          </a:p>
        </p:txBody>
      </p:sp>
      <p:grpSp>
        <p:nvGrpSpPr>
          <p:cNvPr name="Group 27" id="27"/>
          <p:cNvGrpSpPr/>
          <p:nvPr/>
        </p:nvGrpSpPr>
        <p:grpSpPr>
          <a:xfrm rot="0">
            <a:off x="12780742" y="7965034"/>
            <a:ext cx="4478558" cy="1950343"/>
            <a:chOff x="0" y="0"/>
            <a:chExt cx="5971410" cy="2600457"/>
          </a:xfrm>
        </p:grpSpPr>
        <p:sp>
          <p:nvSpPr>
            <p:cNvPr name="TextBox 28" id="28"/>
            <p:cNvSpPr txBox="true"/>
            <p:nvPr/>
          </p:nvSpPr>
          <p:spPr>
            <a:xfrm rot="0">
              <a:off x="0" y="0"/>
              <a:ext cx="5971410" cy="1082758"/>
            </a:xfrm>
            <a:prstGeom prst="rect">
              <a:avLst/>
            </a:prstGeom>
          </p:spPr>
          <p:txBody>
            <a:bodyPr anchor="t" rtlCol="false" tIns="0" lIns="0" bIns="0" rIns="0">
              <a:spAutoFit/>
            </a:bodyPr>
            <a:lstStyle/>
            <a:p>
              <a:pPr algn="l">
                <a:lnSpc>
                  <a:spcPts val="3294"/>
                </a:lnSpc>
              </a:pPr>
              <a:r>
                <a:rPr lang="en-US" sz="2700" spc="-54">
                  <a:solidFill>
                    <a:srgbClr val="000000"/>
                  </a:solidFill>
                  <a:latin typeface="Libre Baskerville"/>
                  <a:ea typeface="Libre Baskerville"/>
                  <a:cs typeface="Libre Baskerville"/>
                  <a:sym typeface="Libre Baskerville"/>
                </a:rPr>
                <a:t>EDA + Feature Engineering</a:t>
              </a:r>
            </a:p>
          </p:txBody>
        </p:sp>
        <p:sp>
          <p:nvSpPr>
            <p:cNvPr name="TextBox 29" id="29"/>
            <p:cNvSpPr txBox="true"/>
            <p:nvPr/>
          </p:nvSpPr>
          <p:spPr>
            <a:xfrm rot="0">
              <a:off x="0" y="1298694"/>
              <a:ext cx="5971410" cy="1301763"/>
            </a:xfrm>
            <a:prstGeom prst="rect">
              <a:avLst/>
            </a:prstGeom>
          </p:spPr>
          <p:txBody>
            <a:bodyPr anchor="t" rtlCol="false" tIns="0" lIns="0" bIns="0" rIns="0">
              <a:spAutoFit/>
            </a:bodyPr>
            <a:lstStyle/>
            <a:p>
              <a:pPr algn="l">
                <a:lnSpc>
                  <a:spcPts val="1960"/>
                </a:lnSpc>
                <a:spcBef>
                  <a:spcPct val="0"/>
                </a:spcBef>
              </a:pPr>
              <a:r>
                <a:rPr lang="en-US" sz="1400">
                  <a:solidFill>
                    <a:srgbClr val="000000"/>
                  </a:solidFill>
                  <a:latin typeface="Libre Baskerville"/>
                  <a:ea typeface="Libre Baskerville"/>
                  <a:cs typeface="Libre Baskerville"/>
                  <a:sym typeface="Libre Baskerville"/>
                </a:rPr>
                <a:t>The dataset will be subjected to in-depth analysis to extract meaningful insights and identify potential modifications for optimal model training.</a:t>
              </a:r>
            </a:p>
          </p:txBody>
        </p:sp>
      </p:grpSp>
      <p:grpSp>
        <p:nvGrpSpPr>
          <p:cNvPr name="Group 30" id="30"/>
          <p:cNvGrpSpPr/>
          <p:nvPr/>
        </p:nvGrpSpPr>
        <p:grpSpPr>
          <a:xfrm rot="0">
            <a:off x="1527366" y="2808515"/>
            <a:ext cx="5265735" cy="1280455"/>
            <a:chOff x="0" y="0"/>
            <a:chExt cx="7020979" cy="1707273"/>
          </a:xfrm>
        </p:grpSpPr>
        <p:sp>
          <p:nvSpPr>
            <p:cNvPr name="TextBox 31" id="31"/>
            <p:cNvSpPr txBox="true"/>
            <p:nvPr/>
          </p:nvSpPr>
          <p:spPr>
            <a:xfrm rot="0">
              <a:off x="0" y="0"/>
              <a:ext cx="7020979" cy="536807"/>
            </a:xfrm>
            <a:prstGeom prst="rect">
              <a:avLst/>
            </a:prstGeom>
          </p:spPr>
          <p:txBody>
            <a:bodyPr anchor="t" rtlCol="false" tIns="0" lIns="0" bIns="0" rIns="0">
              <a:spAutoFit/>
            </a:bodyPr>
            <a:lstStyle/>
            <a:p>
              <a:pPr algn="r">
                <a:lnSpc>
                  <a:spcPts val="3294"/>
                </a:lnSpc>
              </a:pPr>
              <a:r>
                <a:rPr lang="en-US" sz="2700" spc="-54">
                  <a:solidFill>
                    <a:srgbClr val="000000"/>
                  </a:solidFill>
                  <a:latin typeface="Libre Baskerville"/>
                  <a:ea typeface="Libre Baskerville"/>
                  <a:cs typeface="Libre Baskerville"/>
                  <a:sym typeface="Libre Baskerville"/>
                </a:rPr>
                <a:t>Data Modeling</a:t>
              </a:r>
            </a:p>
          </p:txBody>
        </p:sp>
        <p:sp>
          <p:nvSpPr>
            <p:cNvPr name="TextBox 32" id="32"/>
            <p:cNvSpPr txBox="true"/>
            <p:nvPr/>
          </p:nvSpPr>
          <p:spPr>
            <a:xfrm rot="0">
              <a:off x="0" y="735660"/>
              <a:ext cx="7020979" cy="971612"/>
            </a:xfrm>
            <a:prstGeom prst="rect">
              <a:avLst/>
            </a:prstGeom>
          </p:spPr>
          <p:txBody>
            <a:bodyPr anchor="t" rtlCol="false" tIns="0" lIns="0" bIns="0" rIns="0">
              <a:spAutoFit/>
            </a:bodyPr>
            <a:lstStyle/>
            <a:p>
              <a:pPr algn="r">
                <a:lnSpc>
                  <a:spcPts val="1960"/>
                </a:lnSpc>
                <a:spcBef>
                  <a:spcPct val="0"/>
                </a:spcBef>
              </a:pPr>
              <a:r>
                <a:rPr lang="en-US" sz="1400">
                  <a:solidFill>
                    <a:srgbClr val="000000"/>
                  </a:solidFill>
                  <a:latin typeface="Libre Baskerville"/>
                  <a:ea typeface="Libre Baskerville"/>
                  <a:cs typeface="Libre Baskerville"/>
                  <a:sym typeface="Libre Baskerville"/>
                </a:rPr>
                <a:t>The data will be trained using three machine learning algorithms: neural networks, support vector machines (SVM), and k-nearest neighbors (KNN).</a:t>
              </a:r>
            </a:p>
          </p:txBody>
        </p:sp>
      </p:grpSp>
      <p:grpSp>
        <p:nvGrpSpPr>
          <p:cNvPr name="Group 33" id="33"/>
          <p:cNvGrpSpPr/>
          <p:nvPr/>
        </p:nvGrpSpPr>
        <p:grpSpPr>
          <a:xfrm rot="0">
            <a:off x="14008940" y="5853132"/>
            <a:ext cx="3250360" cy="1540879"/>
            <a:chOff x="0" y="0"/>
            <a:chExt cx="4333813" cy="2054506"/>
          </a:xfrm>
        </p:grpSpPr>
        <p:sp>
          <p:nvSpPr>
            <p:cNvPr name="TextBox 34" id="34"/>
            <p:cNvSpPr txBox="true"/>
            <p:nvPr/>
          </p:nvSpPr>
          <p:spPr>
            <a:xfrm rot="0">
              <a:off x="0" y="0"/>
              <a:ext cx="4333813" cy="536807"/>
            </a:xfrm>
            <a:prstGeom prst="rect">
              <a:avLst/>
            </a:prstGeom>
          </p:spPr>
          <p:txBody>
            <a:bodyPr anchor="t" rtlCol="false" tIns="0" lIns="0" bIns="0" rIns="0">
              <a:spAutoFit/>
            </a:bodyPr>
            <a:lstStyle/>
            <a:p>
              <a:pPr algn="just">
                <a:lnSpc>
                  <a:spcPts val="3294"/>
                </a:lnSpc>
              </a:pPr>
              <a:r>
                <a:rPr lang="en-US" sz="2700" spc="-54">
                  <a:solidFill>
                    <a:srgbClr val="000000"/>
                  </a:solidFill>
                  <a:latin typeface="Libre Baskerville"/>
                  <a:ea typeface="Libre Baskerville"/>
                  <a:cs typeface="Libre Baskerville"/>
                  <a:sym typeface="Libre Baskerville"/>
                </a:rPr>
                <a:t>Data Evaluation</a:t>
              </a:r>
            </a:p>
          </p:txBody>
        </p:sp>
        <p:sp>
          <p:nvSpPr>
            <p:cNvPr name="TextBox 35" id="35"/>
            <p:cNvSpPr txBox="true"/>
            <p:nvPr/>
          </p:nvSpPr>
          <p:spPr>
            <a:xfrm rot="0">
              <a:off x="0" y="752743"/>
              <a:ext cx="4333813" cy="1301763"/>
            </a:xfrm>
            <a:prstGeom prst="rect">
              <a:avLst/>
            </a:prstGeom>
          </p:spPr>
          <p:txBody>
            <a:bodyPr anchor="t" rtlCol="false" tIns="0" lIns="0" bIns="0" rIns="0">
              <a:spAutoFit/>
            </a:bodyPr>
            <a:lstStyle/>
            <a:p>
              <a:pPr algn="just">
                <a:lnSpc>
                  <a:spcPts val="1960"/>
                </a:lnSpc>
                <a:spcBef>
                  <a:spcPct val="0"/>
                </a:spcBef>
              </a:pPr>
              <a:r>
                <a:rPr lang="en-US" sz="1400">
                  <a:solidFill>
                    <a:srgbClr val="000000"/>
                  </a:solidFill>
                  <a:latin typeface="Libre Baskerville"/>
                  <a:ea typeface="Libre Baskerville"/>
                  <a:cs typeface="Libre Baskerville"/>
                  <a:sym typeface="Libre Baskerville"/>
                </a:rPr>
                <a:t>Model performance will be evaluated based on accuracy, classification report, and confusion matrix.</a:t>
              </a:r>
            </a:p>
          </p:txBody>
        </p:sp>
      </p:gr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989898"/>
        </a:solidFill>
      </p:bgPr>
    </p:bg>
    <p:spTree>
      <p:nvGrpSpPr>
        <p:cNvPr id="1" name=""/>
        <p:cNvGrpSpPr/>
        <p:nvPr/>
      </p:nvGrpSpPr>
      <p:grpSpPr>
        <a:xfrm>
          <a:off x="0" y="0"/>
          <a:ext cx="0" cy="0"/>
          <a:chOff x="0" y="0"/>
          <a:chExt cx="0" cy="0"/>
        </a:xfrm>
      </p:grpSpPr>
      <p:sp>
        <p:nvSpPr>
          <p:cNvPr name="AutoShape 2" id="2"/>
          <p:cNvSpPr/>
          <p:nvPr/>
        </p:nvSpPr>
        <p:spPr>
          <a:xfrm rot="0">
            <a:off x="207455" y="207455"/>
            <a:ext cx="17873089" cy="9872089"/>
          </a:xfrm>
          <a:prstGeom prst="rect">
            <a:avLst/>
          </a:prstGeom>
          <a:solidFill>
            <a:srgbClr val="EAEAEA"/>
          </a:solidFill>
        </p:spPr>
      </p:sp>
      <p:grpSp>
        <p:nvGrpSpPr>
          <p:cNvPr name="Group 3" id="3"/>
          <p:cNvGrpSpPr/>
          <p:nvPr/>
        </p:nvGrpSpPr>
        <p:grpSpPr>
          <a:xfrm rot="0">
            <a:off x="14177116" y="8996382"/>
            <a:ext cx="3586444" cy="865464"/>
            <a:chOff x="0" y="0"/>
            <a:chExt cx="4781926" cy="1153952"/>
          </a:xfrm>
        </p:grpSpPr>
        <p:sp>
          <p:nvSpPr>
            <p:cNvPr name="Freeform 4" id="4"/>
            <p:cNvSpPr/>
            <p:nvPr/>
          </p:nvSpPr>
          <p:spPr>
            <a:xfrm flipH="false" flipV="false" rot="0">
              <a:off x="3273068" y="426321"/>
              <a:ext cx="1508858" cy="727631"/>
            </a:xfrm>
            <a:custGeom>
              <a:avLst/>
              <a:gdLst/>
              <a:ahLst/>
              <a:cxnLst/>
              <a:rect r="r" b="b" t="t" l="l"/>
              <a:pathLst>
                <a:path h="727631" w="1508858">
                  <a:moveTo>
                    <a:pt x="0" y="0"/>
                  </a:moveTo>
                  <a:lnTo>
                    <a:pt x="1508858" y="0"/>
                  </a:lnTo>
                  <a:lnTo>
                    <a:pt x="1508858" y="727631"/>
                  </a:lnTo>
                  <a:lnTo>
                    <a:pt x="0" y="727631"/>
                  </a:lnTo>
                  <a:lnTo>
                    <a:pt x="0" y="0"/>
                  </a:lnTo>
                  <a:close/>
                </a:path>
              </a:pathLst>
            </a:custGeom>
            <a:blipFill>
              <a:blip r:embed="rId2"/>
              <a:stretch>
                <a:fillRect l="0" t="-19121" r="0" b="-19121"/>
              </a:stretch>
            </a:blipFill>
          </p:spPr>
        </p:sp>
        <p:sp>
          <p:nvSpPr>
            <p:cNvPr name="TextBox 5" id="5"/>
            <p:cNvSpPr txBox="true"/>
            <p:nvPr/>
          </p:nvSpPr>
          <p:spPr>
            <a:xfrm rot="0">
              <a:off x="0" y="9525"/>
              <a:ext cx="4781926" cy="610489"/>
            </a:xfrm>
            <a:prstGeom prst="rect">
              <a:avLst/>
            </a:prstGeom>
          </p:spPr>
          <p:txBody>
            <a:bodyPr anchor="t" rtlCol="false" tIns="0" lIns="0" bIns="0" rIns="0">
              <a:spAutoFit/>
            </a:bodyPr>
            <a:lstStyle/>
            <a:p>
              <a:pPr algn="ctr">
                <a:lnSpc>
                  <a:spcPts val="1887"/>
                </a:lnSpc>
              </a:pPr>
              <a:r>
                <a:rPr lang="en-US" sz="1547">
                  <a:solidFill>
                    <a:srgbClr val="131313"/>
                  </a:solidFill>
                  <a:latin typeface="Libre Baskerville"/>
                  <a:ea typeface="Libre Baskerville"/>
                  <a:cs typeface="Libre Baskerville"/>
                  <a:sym typeface="Libre Baskerville"/>
                </a:rPr>
                <a:t>Data Science Digital Skill Fair 30.0</a:t>
              </a:r>
            </a:p>
            <a:p>
              <a:pPr algn="ctr" marL="0" indent="0" lvl="0">
                <a:lnSpc>
                  <a:spcPts val="1887"/>
                </a:lnSpc>
                <a:spcBef>
                  <a:spcPct val="0"/>
                </a:spcBef>
              </a:pPr>
              <a:r>
                <a:rPr lang="en-US" sz="1547">
                  <a:solidFill>
                    <a:srgbClr val="131313"/>
                  </a:solidFill>
                  <a:latin typeface="Libre Baskerville"/>
                  <a:ea typeface="Libre Baskerville"/>
                  <a:cs typeface="Libre Baskerville"/>
                  <a:sym typeface="Libre Baskerville"/>
                </a:rPr>
                <a:t>             by: </a:t>
              </a:r>
            </a:p>
          </p:txBody>
        </p:sp>
      </p:grpSp>
      <p:sp>
        <p:nvSpPr>
          <p:cNvPr name="Freeform 6" id="6"/>
          <p:cNvSpPr/>
          <p:nvPr/>
        </p:nvSpPr>
        <p:spPr>
          <a:xfrm flipH="false" flipV="false" rot="0">
            <a:off x="9734998" y="2238199"/>
            <a:ext cx="6553359" cy="5810601"/>
          </a:xfrm>
          <a:custGeom>
            <a:avLst/>
            <a:gdLst/>
            <a:ahLst/>
            <a:cxnLst/>
            <a:rect r="r" b="b" t="t" l="l"/>
            <a:pathLst>
              <a:path h="5810601" w="6553359">
                <a:moveTo>
                  <a:pt x="0" y="0"/>
                </a:moveTo>
                <a:lnTo>
                  <a:pt x="6553359" y="0"/>
                </a:lnTo>
                <a:lnTo>
                  <a:pt x="6553359" y="5810602"/>
                </a:lnTo>
                <a:lnTo>
                  <a:pt x="0" y="5810602"/>
                </a:lnTo>
                <a:lnTo>
                  <a:pt x="0" y="0"/>
                </a:lnTo>
                <a:close/>
              </a:path>
            </a:pathLst>
          </a:custGeom>
          <a:blipFill>
            <a:blip r:embed="rId3"/>
            <a:stretch>
              <a:fillRect l="0" t="0" r="0" b="0"/>
            </a:stretch>
          </a:blipFill>
        </p:spPr>
      </p:sp>
      <p:sp>
        <p:nvSpPr>
          <p:cNvPr name="Freeform 7" id="7"/>
          <p:cNvSpPr/>
          <p:nvPr/>
        </p:nvSpPr>
        <p:spPr>
          <a:xfrm flipH="false" flipV="false" rot="0">
            <a:off x="2358410" y="5143500"/>
            <a:ext cx="4926169" cy="4114800"/>
          </a:xfrm>
          <a:custGeom>
            <a:avLst/>
            <a:gdLst/>
            <a:ahLst/>
            <a:cxnLst/>
            <a:rect r="r" b="b" t="t" l="l"/>
            <a:pathLst>
              <a:path h="4114800" w="4926169">
                <a:moveTo>
                  <a:pt x="0" y="0"/>
                </a:moveTo>
                <a:lnTo>
                  <a:pt x="4926169" y="0"/>
                </a:lnTo>
                <a:lnTo>
                  <a:pt x="4926169" y="4114800"/>
                </a:lnTo>
                <a:lnTo>
                  <a:pt x="0" y="4114800"/>
                </a:lnTo>
                <a:lnTo>
                  <a:pt x="0" y="0"/>
                </a:lnTo>
                <a:close/>
              </a:path>
            </a:pathLst>
          </a:custGeom>
          <a:blipFill>
            <a:blip r:embed="rId4"/>
            <a:stretch>
              <a:fillRect l="0" t="0" r="0" b="0"/>
            </a:stretch>
          </a:blipFill>
        </p:spPr>
      </p:sp>
      <p:sp>
        <p:nvSpPr>
          <p:cNvPr name="TextBox 8" id="8"/>
          <p:cNvSpPr txBox="true"/>
          <p:nvPr/>
        </p:nvSpPr>
        <p:spPr>
          <a:xfrm rot="0">
            <a:off x="2599629" y="1021172"/>
            <a:ext cx="13088742" cy="457088"/>
          </a:xfrm>
          <a:prstGeom prst="rect">
            <a:avLst/>
          </a:prstGeom>
        </p:spPr>
        <p:txBody>
          <a:bodyPr anchor="t" rtlCol="false" tIns="0" lIns="0" bIns="0" rIns="0">
            <a:spAutoFit/>
          </a:bodyPr>
          <a:lstStyle/>
          <a:p>
            <a:pPr algn="ctr">
              <a:lnSpc>
                <a:spcPts val="3600"/>
              </a:lnSpc>
            </a:pPr>
            <a:r>
              <a:rPr lang="en-US" sz="3000" spc="300">
                <a:solidFill>
                  <a:srgbClr val="000000"/>
                </a:solidFill>
                <a:latin typeface="Libre Baskerville Bold"/>
                <a:ea typeface="Libre Baskerville Bold"/>
                <a:cs typeface="Libre Baskerville Bold"/>
                <a:sym typeface="Libre Baskerville Bold"/>
              </a:rPr>
              <a:t>DATA SCRAPPING - EDA + FEATURE ENGINEERING</a:t>
            </a:r>
          </a:p>
        </p:txBody>
      </p:sp>
      <p:sp>
        <p:nvSpPr>
          <p:cNvPr name="TextBox 9" id="9"/>
          <p:cNvSpPr txBox="true"/>
          <p:nvPr/>
        </p:nvSpPr>
        <p:spPr>
          <a:xfrm rot="0">
            <a:off x="1699792" y="2543419"/>
            <a:ext cx="6532072" cy="2252682"/>
          </a:xfrm>
          <a:prstGeom prst="rect">
            <a:avLst/>
          </a:prstGeom>
        </p:spPr>
        <p:txBody>
          <a:bodyPr anchor="t" rtlCol="false" tIns="0" lIns="0" bIns="0" rIns="0">
            <a:spAutoFit/>
          </a:bodyPr>
          <a:lstStyle/>
          <a:p>
            <a:pPr algn="just">
              <a:lnSpc>
                <a:spcPts val="2227"/>
              </a:lnSpc>
            </a:pPr>
            <a:r>
              <a:rPr lang="en-US" sz="1825">
                <a:solidFill>
                  <a:srgbClr val="000000"/>
                </a:solidFill>
                <a:latin typeface="Libre Baskerville"/>
                <a:ea typeface="Libre Baskerville"/>
                <a:cs typeface="Libre Baskerville"/>
                <a:sym typeface="Libre Baskerville"/>
              </a:rPr>
              <a:t>Objective:</a:t>
            </a:r>
          </a:p>
          <a:p>
            <a:pPr algn="just">
              <a:lnSpc>
                <a:spcPts val="2227"/>
              </a:lnSpc>
            </a:pPr>
          </a:p>
          <a:p>
            <a:pPr algn="just">
              <a:lnSpc>
                <a:spcPts val="2227"/>
              </a:lnSpc>
            </a:pPr>
            <a:r>
              <a:rPr lang="en-US" sz="1825">
                <a:solidFill>
                  <a:srgbClr val="000000"/>
                </a:solidFill>
                <a:latin typeface="Libre Baskerville"/>
                <a:ea typeface="Libre Baskerville"/>
                <a:cs typeface="Libre Baskerville"/>
                <a:sym typeface="Libre Baskerville"/>
              </a:rPr>
              <a:t>The primary objective of this analysis is to identify the key factors influencing passenger survival rates during the Titanic disaster. By comparing the performance of various machine learning algorithms, we aim to develop a predictive model that can accurately classify passengers as survivors or casualties.</a:t>
            </a:r>
          </a:p>
        </p:txBody>
      </p:sp>
      <p:sp>
        <p:nvSpPr>
          <p:cNvPr name="TextBox 10" id="10"/>
          <p:cNvSpPr txBox="true"/>
          <p:nvPr/>
        </p:nvSpPr>
        <p:spPr>
          <a:xfrm rot="0">
            <a:off x="9756285" y="8039276"/>
            <a:ext cx="6532072" cy="280964"/>
          </a:xfrm>
          <a:prstGeom prst="rect">
            <a:avLst/>
          </a:prstGeom>
        </p:spPr>
        <p:txBody>
          <a:bodyPr anchor="t" rtlCol="false" tIns="0" lIns="0" bIns="0" rIns="0">
            <a:spAutoFit/>
          </a:bodyPr>
          <a:lstStyle/>
          <a:p>
            <a:pPr algn="ctr">
              <a:lnSpc>
                <a:spcPts val="2227"/>
              </a:lnSpc>
            </a:pPr>
            <a:r>
              <a:rPr lang="en-US" sz="1825">
                <a:solidFill>
                  <a:srgbClr val="000000"/>
                </a:solidFill>
                <a:latin typeface="Libre Baskerville"/>
                <a:ea typeface="Libre Baskerville"/>
                <a:cs typeface="Libre Baskerville"/>
                <a:sym typeface="Libre Baskerville"/>
              </a:rPr>
              <a:t>https://www.kaggle.com/competitions/titanic/data</a:t>
            </a:r>
          </a:p>
        </p:txBody>
      </p:sp>
      <p:sp>
        <p:nvSpPr>
          <p:cNvPr name="TextBox 11" id="11"/>
          <p:cNvSpPr txBox="true"/>
          <p:nvPr/>
        </p:nvSpPr>
        <p:spPr>
          <a:xfrm rot="0">
            <a:off x="1555459" y="9283869"/>
            <a:ext cx="6532072" cy="280964"/>
          </a:xfrm>
          <a:prstGeom prst="rect">
            <a:avLst/>
          </a:prstGeom>
        </p:spPr>
        <p:txBody>
          <a:bodyPr anchor="t" rtlCol="false" tIns="0" lIns="0" bIns="0" rIns="0">
            <a:spAutoFit/>
          </a:bodyPr>
          <a:lstStyle/>
          <a:p>
            <a:pPr algn="ctr">
              <a:lnSpc>
                <a:spcPts val="2227"/>
              </a:lnSpc>
            </a:pPr>
            <a:r>
              <a:rPr lang="en-US" sz="1825">
                <a:solidFill>
                  <a:srgbClr val="000000"/>
                </a:solidFill>
                <a:latin typeface="Libre Baskerville"/>
                <a:ea typeface="Libre Baskerville"/>
                <a:cs typeface="Libre Baskerville"/>
                <a:sym typeface="Libre Baskerville"/>
              </a:rPr>
              <a:t>Data dictionary</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989898"/>
        </a:solidFill>
      </p:bgPr>
    </p:bg>
    <p:spTree>
      <p:nvGrpSpPr>
        <p:cNvPr id="1" name=""/>
        <p:cNvGrpSpPr/>
        <p:nvPr/>
      </p:nvGrpSpPr>
      <p:grpSpPr>
        <a:xfrm>
          <a:off x="0" y="0"/>
          <a:ext cx="0" cy="0"/>
          <a:chOff x="0" y="0"/>
          <a:chExt cx="0" cy="0"/>
        </a:xfrm>
      </p:grpSpPr>
      <p:sp>
        <p:nvSpPr>
          <p:cNvPr name="AutoShape 2" id="2"/>
          <p:cNvSpPr/>
          <p:nvPr/>
        </p:nvSpPr>
        <p:spPr>
          <a:xfrm rot="0">
            <a:off x="207455" y="207455"/>
            <a:ext cx="17873089" cy="9872089"/>
          </a:xfrm>
          <a:prstGeom prst="rect">
            <a:avLst/>
          </a:prstGeom>
          <a:solidFill>
            <a:srgbClr val="EAEAEA"/>
          </a:solidFill>
        </p:spPr>
      </p:sp>
      <p:grpSp>
        <p:nvGrpSpPr>
          <p:cNvPr name="Group 3" id="3"/>
          <p:cNvGrpSpPr/>
          <p:nvPr/>
        </p:nvGrpSpPr>
        <p:grpSpPr>
          <a:xfrm rot="0">
            <a:off x="14177116" y="8996382"/>
            <a:ext cx="3586444" cy="865464"/>
            <a:chOff x="0" y="0"/>
            <a:chExt cx="4781926" cy="1153952"/>
          </a:xfrm>
        </p:grpSpPr>
        <p:sp>
          <p:nvSpPr>
            <p:cNvPr name="Freeform 4" id="4"/>
            <p:cNvSpPr/>
            <p:nvPr/>
          </p:nvSpPr>
          <p:spPr>
            <a:xfrm flipH="false" flipV="false" rot="0">
              <a:off x="3273068" y="426321"/>
              <a:ext cx="1508858" cy="727631"/>
            </a:xfrm>
            <a:custGeom>
              <a:avLst/>
              <a:gdLst/>
              <a:ahLst/>
              <a:cxnLst/>
              <a:rect r="r" b="b" t="t" l="l"/>
              <a:pathLst>
                <a:path h="727631" w="1508858">
                  <a:moveTo>
                    <a:pt x="0" y="0"/>
                  </a:moveTo>
                  <a:lnTo>
                    <a:pt x="1508858" y="0"/>
                  </a:lnTo>
                  <a:lnTo>
                    <a:pt x="1508858" y="727631"/>
                  </a:lnTo>
                  <a:lnTo>
                    <a:pt x="0" y="727631"/>
                  </a:lnTo>
                  <a:lnTo>
                    <a:pt x="0" y="0"/>
                  </a:lnTo>
                  <a:close/>
                </a:path>
              </a:pathLst>
            </a:custGeom>
            <a:blipFill>
              <a:blip r:embed="rId2"/>
              <a:stretch>
                <a:fillRect l="0" t="-19121" r="0" b="-19121"/>
              </a:stretch>
            </a:blipFill>
          </p:spPr>
        </p:sp>
        <p:sp>
          <p:nvSpPr>
            <p:cNvPr name="TextBox 5" id="5"/>
            <p:cNvSpPr txBox="true"/>
            <p:nvPr/>
          </p:nvSpPr>
          <p:spPr>
            <a:xfrm rot="0">
              <a:off x="0" y="9525"/>
              <a:ext cx="4781926" cy="610489"/>
            </a:xfrm>
            <a:prstGeom prst="rect">
              <a:avLst/>
            </a:prstGeom>
          </p:spPr>
          <p:txBody>
            <a:bodyPr anchor="t" rtlCol="false" tIns="0" lIns="0" bIns="0" rIns="0">
              <a:spAutoFit/>
            </a:bodyPr>
            <a:lstStyle/>
            <a:p>
              <a:pPr algn="ctr">
                <a:lnSpc>
                  <a:spcPts val="1887"/>
                </a:lnSpc>
              </a:pPr>
              <a:r>
                <a:rPr lang="en-US" sz="1547">
                  <a:solidFill>
                    <a:srgbClr val="131313"/>
                  </a:solidFill>
                  <a:latin typeface="Libre Baskerville"/>
                  <a:ea typeface="Libre Baskerville"/>
                  <a:cs typeface="Libre Baskerville"/>
                  <a:sym typeface="Libre Baskerville"/>
                </a:rPr>
                <a:t>Data Science Digital Skill Fair 30.0</a:t>
              </a:r>
            </a:p>
            <a:p>
              <a:pPr algn="ctr" marL="0" indent="0" lvl="0">
                <a:lnSpc>
                  <a:spcPts val="1887"/>
                </a:lnSpc>
                <a:spcBef>
                  <a:spcPct val="0"/>
                </a:spcBef>
              </a:pPr>
              <a:r>
                <a:rPr lang="en-US" sz="1547">
                  <a:solidFill>
                    <a:srgbClr val="131313"/>
                  </a:solidFill>
                  <a:latin typeface="Libre Baskerville"/>
                  <a:ea typeface="Libre Baskerville"/>
                  <a:cs typeface="Libre Baskerville"/>
                  <a:sym typeface="Libre Baskerville"/>
                </a:rPr>
                <a:t>             by: </a:t>
              </a:r>
            </a:p>
          </p:txBody>
        </p:sp>
      </p:grpSp>
      <p:sp>
        <p:nvSpPr>
          <p:cNvPr name="Freeform 6" id="6"/>
          <p:cNvSpPr/>
          <p:nvPr/>
        </p:nvSpPr>
        <p:spPr>
          <a:xfrm flipH="false" flipV="false" rot="0">
            <a:off x="892693" y="3011879"/>
            <a:ext cx="4154635" cy="3784108"/>
          </a:xfrm>
          <a:custGeom>
            <a:avLst/>
            <a:gdLst/>
            <a:ahLst/>
            <a:cxnLst/>
            <a:rect r="r" b="b" t="t" l="l"/>
            <a:pathLst>
              <a:path h="3784108" w="4154635">
                <a:moveTo>
                  <a:pt x="0" y="0"/>
                </a:moveTo>
                <a:lnTo>
                  <a:pt x="4154635" y="0"/>
                </a:lnTo>
                <a:lnTo>
                  <a:pt x="4154635" y="3784107"/>
                </a:lnTo>
                <a:lnTo>
                  <a:pt x="0" y="3784107"/>
                </a:lnTo>
                <a:lnTo>
                  <a:pt x="0" y="0"/>
                </a:lnTo>
                <a:close/>
              </a:path>
            </a:pathLst>
          </a:custGeom>
          <a:blipFill>
            <a:blip r:embed="rId3"/>
            <a:stretch>
              <a:fillRect l="0" t="0" r="0" b="0"/>
            </a:stretch>
          </a:blipFill>
        </p:spPr>
      </p:sp>
      <p:sp>
        <p:nvSpPr>
          <p:cNvPr name="Freeform 7" id="7"/>
          <p:cNvSpPr/>
          <p:nvPr/>
        </p:nvSpPr>
        <p:spPr>
          <a:xfrm flipH="false" flipV="false" rot="0">
            <a:off x="5484457" y="2217470"/>
            <a:ext cx="2942136" cy="5852059"/>
          </a:xfrm>
          <a:custGeom>
            <a:avLst/>
            <a:gdLst/>
            <a:ahLst/>
            <a:cxnLst/>
            <a:rect r="r" b="b" t="t" l="l"/>
            <a:pathLst>
              <a:path h="5852059" w="2942136">
                <a:moveTo>
                  <a:pt x="0" y="0"/>
                </a:moveTo>
                <a:lnTo>
                  <a:pt x="2942137" y="0"/>
                </a:lnTo>
                <a:lnTo>
                  <a:pt x="2942137" y="5852060"/>
                </a:lnTo>
                <a:lnTo>
                  <a:pt x="0" y="5852060"/>
                </a:lnTo>
                <a:lnTo>
                  <a:pt x="0" y="0"/>
                </a:lnTo>
                <a:close/>
              </a:path>
            </a:pathLst>
          </a:custGeom>
          <a:blipFill>
            <a:blip r:embed="rId4"/>
            <a:stretch>
              <a:fillRect l="0" t="0" r="0" b="0"/>
            </a:stretch>
          </a:blipFill>
        </p:spPr>
      </p:sp>
      <p:sp>
        <p:nvSpPr>
          <p:cNvPr name="Freeform 8" id="8"/>
          <p:cNvSpPr/>
          <p:nvPr/>
        </p:nvSpPr>
        <p:spPr>
          <a:xfrm flipH="false" flipV="false" rot="0">
            <a:off x="10186538" y="2610959"/>
            <a:ext cx="7220869" cy="2328331"/>
          </a:xfrm>
          <a:custGeom>
            <a:avLst/>
            <a:gdLst/>
            <a:ahLst/>
            <a:cxnLst/>
            <a:rect r="r" b="b" t="t" l="l"/>
            <a:pathLst>
              <a:path h="2328331" w="7220869">
                <a:moveTo>
                  <a:pt x="0" y="0"/>
                </a:moveTo>
                <a:lnTo>
                  <a:pt x="7220869" y="0"/>
                </a:lnTo>
                <a:lnTo>
                  <a:pt x="7220869" y="2328331"/>
                </a:lnTo>
                <a:lnTo>
                  <a:pt x="0" y="2328331"/>
                </a:lnTo>
                <a:lnTo>
                  <a:pt x="0" y="0"/>
                </a:lnTo>
                <a:close/>
              </a:path>
            </a:pathLst>
          </a:custGeom>
          <a:blipFill>
            <a:blip r:embed="rId5"/>
            <a:stretch>
              <a:fillRect l="0" t="0" r="0" b="0"/>
            </a:stretch>
          </a:blipFill>
        </p:spPr>
      </p:sp>
      <p:sp>
        <p:nvSpPr>
          <p:cNvPr name="Freeform 9" id="9"/>
          <p:cNvSpPr/>
          <p:nvPr/>
        </p:nvSpPr>
        <p:spPr>
          <a:xfrm flipH="false" flipV="false" rot="0">
            <a:off x="10186538" y="5414457"/>
            <a:ext cx="7220869" cy="2515869"/>
          </a:xfrm>
          <a:custGeom>
            <a:avLst/>
            <a:gdLst/>
            <a:ahLst/>
            <a:cxnLst/>
            <a:rect r="r" b="b" t="t" l="l"/>
            <a:pathLst>
              <a:path h="2515869" w="7220869">
                <a:moveTo>
                  <a:pt x="0" y="0"/>
                </a:moveTo>
                <a:lnTo>
                  <a:pt x="7220869" y="0"/>
                </a:lnTo>
                <a:lnTo>
                  <a:pt x="7220869" y="2515868"/>
                </a:lnTo>
                <a:lnTo>
                  <a:pt x="0" y="2515868"/>
                </a:lnTo>
                <a:lnTo>
                  <a:pt x="0" y="0"/>
                </a:lnTo>
                <a:close/>
              </a:path>
            </a:pathLst>
          </a:custGeom>
          <a:blipFill>
            <a:blip r:embed="rId6"/>
            <a:stretch>
              <a:fillRect l="0" t="0" r="0" b="0"/>
            </a:stretch>
          </a:blipFill>
        </p:spPr>
      </p:sp>
      <p:sp>
        <p:nvSpPr>
          <p:cNvPr name="TextBox 10" id="10"/>
          <p:cNvSpPr txBox="true"/>
          <p:nvPr/>
        </p:nvSpPr>
        <p:spPr>
          <a:xfrm rot="0">
            <a:off x="8618773" y="3629881"/>
            <a:ext cx="1314353" cy="280964"/>
          </a:xfrm>
          <a:prstGeom prst="rect">
            <a:avLst/>
          </a:prstGeom>
        </p:spPr>
        <p:txBody>
          <a:bodyPr anchor="t" rtlCol="false" tIns="0" lIns="0" bIns="0" rIns="0">
            <a:spAutoFit/>
          </a:bodyPr>
          <a:lstStyle/>
          <a:p>
            <a:pPr algn="l">
              <a:lnSpc>
                <a:spcPts val="2227"/>
              </a:lnSpc>
            </a:pPr>
            <a:r>
              <a:rPr lang="en-US" sz="1825">
                <a:solidFill>
                  <a:srgbClr val="000000"/>
                </a:solidFill>
                <a:latin typeface="Libre Baskerville"/>
                <a:ea typeface="Libre Baskerville"/>
                <a:cs typeface="Libre Baskerville"/>
                <a:sym typeface="Libre Baskerville"/>
              </a:rPr>
              <a:t>Train data</a:t>
            </a:r>
          </a:p>
        </p:txBody>
      </p:sp>
      <p:sp>
        <p:nvSpPr>
          <p:cNvPr name="TextBox 11" id="11"/>
          <p:cNvSpPr txBox="true"/>
          <p:nvPr/>
        </p:nvSpPr>
        <p:spPr>
          <a:xfrm rot="0">
            <a:off x="-296025" y="6786461"/>
            <a:ext cx="6532072" cy="280964"/>
          </a:xfrm>
          <a:prstGeom prst="rect">
            <a:avLst/>
          </a:prstGeom>
        </p:spPr>
        <p:txBody>
          <a:bodyPr anchor="t" rtlCol="false" tIns="0" lIns="0" bIns="0" rIns="0">
            <a:spAutoFit/>
          </a:bodyPr>
          <a:lstStyle/>
          <a:p>
            <a:pPr algn="ctr">
              <a:lnSpc>
                <a:spcPts val="2227"/>
              </a:lnSpc>
            </a:pPr>
            <a:r>
              <a:rPr lang="en-US" sz="1825">
                <a:solidFill>
                  <a:srgbClr val="000000"/>
                </a:solidFill>
                <a:latin typeface="Libre Baskerville"/>
                <a:ea typeface="Libre Baskerville"/>
                <a:cs typeface="Libre Baskerville"/>
                <a:sym typeface="Libre Baskerville"/>
              </a:rPr>
              <a:t>Libraries used</a:t>
            </a:r>
          </a:p>
        </p:txBody>
      </p:sp>
      <p:sp>
        <p:nvSpPr>
          <p:cNvPr name="TextBox 12" id="12"/>
          <p:cNvSpPr txBox="true"/>
          <p:nvPr/>
        </p:nvSpPr>
        <p:spPr>
          <a:xfrm rot="0">
            <a:off x="8618773" y="6527147"/>
            <a:ext cx="1203075" cy="280964"/>
          </a:xfrm>
          <a:prstGeom prst="rect">
            <a:avLst/>
          </a:prstGeom>
        </p:spPr>
        <p:txBody>
          <a:bodyPr anchor="t" rtlCol="false" tIns="0" lIns="0" bIns="0" rIns="0">
            <a:spAutoFit/>
          </a:bodyPr>
          <a:lstStyle/>
          <a:p>
            <a:pPr algn="l">
              <a:lnSpc>
                <a:spcPts val="2227"/>
              </a:lnSpc>
            </a:pPr>
            <a:r>
              <a:rPr lang="en-US" sz="1825">
                <a:solidFill>
                  <a:srgbClr val="000000"/>
                </a:solidFill>
                <a:latin typeface="Libre Baskerville"/>
                <a:ea typeface="Libre Baskerville"/>
                <a:cs typeface="Libre Baskerville"/>
                <a:sym typeface="Libre Baskerville"/>
              </a:rPr>
              <a:t>Test data</a:t>
            </a:r>
          </a:p>
        </p:txBody>
      </p:sp>
      <p:sp>
        <p:nvSpPr>
          <p:cNvPr name="TextBox 13" id="13"/>
          <p:cNvSpPr txBox="true"/>
          <p:nvPr/>
        </p:nvSpPr>
        <p:spPr>
          <a:xfrm rot="0">
            <a:off x="2599629" y="1021172"/>
            <a:ext cx="13088742" cy="457088"/>
          </a:xfrm>
          <a:prstGeom prst="rect">
            <a:avLst/>
          </a:prstGeom>
        </p:spPr>
        <p:txBody>
          <a:bodyPr anchor="t" rtlCol="false" tIns="0" lIns="0" bIns="0" rIns="0">
            <a:spAutoFit/>
          </a:bodyPr>
          <a:lstStyle/>
          <a:p>
            <a:pPr algn="ctr">
              <a:lnSpc>
                <a:spcPts val="3600"/>
              </a:lnSpc>
            </a:pPr>
            <a:r>
              <a:rPr lang="en-US" sz="3000" spc="300">
                <a:solidFill>
                  <a:srgbClr val="000000"/>
                </a:solidFill>
                <a:latin typeface="Libre Baskerville Bold"/>
                <a:ea typeface="Libre Baskerville Bold"/>
                <a:cs typeface="Libre Baskerville Bold"/>
                <a:sym typeface="Libre Baskerville Bold"/>
              </a:rPr>
              <a:t>DATA SCRAPPING - EDA + FEATURE ENGINEERING</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989898"/>
        </a:solidFill>
      </p:bgPr>
    </p:bg>
    <p:spTree>
      <p:nvGrpSpPr>
        <p:cNvPr id="1" name=""/>
        <p:cNvGrpSpPr/>
        <p:nvPr/>
      </p:nvGrpSpPr>
      <p:grpSpPr>
        <a:xfrm>
          <a:off x="0" y="0"/>
          <a:ext cx="0" cy="0"/>
          <a:chOff x="0" y="0"/>
          <a:chExt cx="0" cy="0"/>
        </a:xfrm>
      </p:grpSpPr>
      <p:sp>
        <p:nvSpPr>
          <p:cNvPr name="AutoShape 2" id="2"/>
          <p:cNvSpPr/>
          <p:nvPr/>
        </p:nvSpPr>
        <p:spPr>
          <a:xfrm rot="0">
            <a:off x="207455" y="207455"/>
            <a:ext cx="17873089" cy="9872089"/>
          </a:xfrm>
          <a:prstGeom prst="rect">
            <a:avLst/>
          </a:prstGeom>
          <a:solidFill>
            <a:srgbClr val="EAEAEA"/>
          </a:solidFill>
        </p:spPr>
      </p:sp>
      <p:grpSp>
        <p:nvGrpSpPr>
          <p:cNvPr name="Group 3" id="3"/>
          <p:cNvGrpSpPr/>
          <p:nvPr/>
        </p:nvGrpSpPr>
        <p:grpSpPr>
          <a:xfrm rot="0">
            <a:off x="14177116" y="8996382"/>
            <a:ext cx="3586444" cy="865464"/>
            <a:chOff x="0" y="0"/>
            <a:chExt cx="4781926" cy="1153952"/>
          </a:xfrm>
        </p:grpSpPr>
        <p:sp>
          <p:nvSpPr>
            <p:cNvPr name="Freeform 4" id="4"/>
            <p:cNvSpPr/>
            <p:nvPr/>
          </p:nvSpPr>
          <p:spPr>
            <a:xfrm flipH="false" flipV="false" rot="0">
              <a:off x="3273068" y="426321"/>
              <a:ext cx="1508858" cy="727631"/>
            </a:xfrm>
            <a:custGeom>
              <a:avLst/>
              <a:gdLst/>
              <a:ahLst/>
              <a:cxnLst/>
              <a:rect r="r" b="b" t="t" l="l"/>
              <a:pathLst>
                <a:path h="727631" w="1508858">
                  <a:moveTo>
                    <a:pt x="0" y="0"/>
                  </a:moveTo>
                  <a:lnTo>
                    <a:pt x="1508858" y="0"/>
                  </a:lnTo>
                  <a:lnTo>
                    <a:pt x="1508858" y="727631"/>
                  </a:lnTo>
                  <a:lnTo>
                    <a:pt x="0" y="727631"/>
                  </a:lnTo>
                  <a:lnTo>
                    <a:pt x="0" y="0"/>
                  </a:lnTo>
                  <a:close/>
                </a:path>
              </a:pathLst>
            </a:custGeom>
            <a:blipFill>
              <a:blip r:embed="rId2"/>
              <a:stretch>
                <a:fillRect l="0" t="-19121" r="0" b="-19121"/>
              </a:stretch>
            </a:blipFill>
          </p:spPr>
        </p:sp>
        <p:sp>
          <p:nvSpPr>
            <p:cNvPr name="TextBox 5" id="5"/>
            <p:cNvSpPr txBox="true"/>
            <p:nvPr/>
          </p:nvSpPr>
          <p:spPr>
            <a:xfrm rot="0">
              <a:off x="0" y="9525"/>
              <a:ext cx="4781926" cy="610489"/>
            </a:xfrm>
            <a:prstGeom prst="rect">
              <a:avLst/>
            </a:prstGeom>
          </p:spPr>
          <p:txBody>
            <a:bodyPr anchor="t" rtlCol="false" tIns="0" lIns="0" bIns="0" rIns="0">
              <a:spAutoFit/>
            </a:bodyPr>
            <a:lstStyle/>
            <a:p>
              <a:pPr algn="ctr">
                <a:lnSpc>
                  <a:spcPts val="1887"/>
                </a:lnSpc>
              </a:pPr>
              <a:r>
                <a:rPr lang="en-US" sz="1547">
                  <a:solidFill>
                    <a:srgbClr val="131313"/>
                  </a:solidFill>
                  <a:latin typeface="Libre Baskerville"/>
                  <a:ea typeface="Libre Baskerville"/>
                  <a:cs typeface="Libre Baskerville"/>
                  <a:sym typeface="Libre Baskerville"/>
                </a:rPr>
                <a:t>Data Science Digital Skill Fair 30.0</a:t>
              </a:r>
            </a:p>
            <a:p>
              <a:pPr algn="ctr" marL="0" indent="0" lvl="0">
                <a:lnSpc>
                  <a:spcPts val="1887"/>
                </a:lnSpc>
                <a:spcBef>
                  <a:spcPct val="0"/>
                </a:spcBef>
              </a:pPr>
              <a:r>
                <a:rPr lang="en-US" sz="1547">
                  <a:solidFill>
                    <a:srgbClr val="131313"/>
                  </a:solidFill>
                  <a:latin typeface="Libre Baskerville"/>
                  <a:ea typeface="Libre Baskerville"/>
                  <a:cs typeface="Libre Baskerville"/>
                  <a:sym typeface="Libre Baskerville"/>
                </a:rPr>
                <a:t>             by: </a:t>
              </a:r>
            </a:p>
          </p:txBody>
        </p:sp>
      </p:grpSp>
      <p:sp>
        <p:nvSpPr>
          <p:cNvPr name="Freeform 6" id="6"/>
          <p:cNvSpPr/>
          <p:nvPr/>
        </p:nvSpPr>
        <p:spPr>
          <a:xfrm flipH="false" flipV="false" rot="0">
            <a:off x="1028700" y="3060193"/>
            <a:ext cx="6903357" cy="2743219"/>
          </a:xfrm>
          <a:custGeom>
            <a:avLst/>
            <a:gdLst/>
            <a:ahLst/>
            <a:cxnLst/>
            <a:rect r="r" b="b" t="t" l="l"/>
            <a:pathLst>
              <a:path h="2743219" w="6903357">
                <a:moveTo>
                  <a:pt x="0" y="0"/>
                </a:moveTo>
                <a:lnTo>
                  <a:pt x="6903357" y="0"/>
                </a:lnTo>
                <a:lnTo>
                  <a:pt x="6903357" y="2743219"/>
                </a:lnTo>
                <a:lnTo>
                  <a:pt x="0" y="2743219"/>
                </a:lnTo>
                <a:lnTo>
                  <a:pt x="0" y="0"/>
                </a:lnTo>
                <a:close/>
              </a:path>
            </a:pathLst>
          </a:custGeom>
          <a:blipFill>
            <a:blip r:embed="rId3"/>
            <a:stretch>
              <a:fillRect l="0" t="0" r="0" b="0"/>
            </a:stretch>
          </a:blipFill>
        </p:spPr>
      </p:sp>
      <p:sp>
        <p:nvSpPr>
          <p:cNvPr name="Freeform 7" id="7"/>
          <p:cNvSpPr/>
          <p:nvPr/>
        </p:nvSpPr>
        <p:spPr>
          <a:xfrm flipH="false" flipV="false" rot="0">
            <a:off x="9058744" y="2044718"/>
            <a:ext cx="6911595" cy="2743219"/>
          </a:xfrm>
          <a:custGeom>
            <a:avLst/>
            <a:gdLst/>
            <a:ahLst/>
            <a:cxnLst/>
            <a:rect r="r" b="b" t="t" l="l"/>
            <a:pathLst>
              <a:path h="2743219" w="6911595">
                <a:moveTo>
                  <a:pt x="0" y="0"/>
                </a:moveTo>
                <a:lnTo>
                  <a:pt x="6911594" y="0"/>
                </a:lnTo>
                <a:lnTo>
                  <a:pt x="6911594" y="2743220"/>
                </a:lnTo>
                <a:lnTo>
                  <a:pt x="0" y="2743220"/>
                </a:lnTo>
                <a:lnTo>
                  <a:pt x="0" y="0"/>
                </a:lnTo>
                <a:close/>
              </a:path>
            </a:pathLst>
          </a:custGeom>
          <a:blipFill>
            <a:blip r:embed="rId4"/>
            <a:stretch>
              <a:fillRect l="0" t="0" r="0" b="0"/>
            </a:stretch>
          </a:blipFill>
        </p:spPr>
      </p:sp>
      <p:sp>
        <p:nvSpPr>
          <p:cNvPr name="Freeform 8" id="8"/>
          <p:cNvSpPr/>
          <p:nvPr/>
        </p:nvSpPr>
        <p:spPr>
          <a:xfrm flipH="false" flipV="false" rot="0">
            <a:off x="1028700" y="6232037"/>
            <a:ext cx="6903357" cy="2739950"/>
          </a:xfrm>
          <a:custGeom>
            <a:avLst/>
            <a:gdLst/>
            <a:ahLst/>
            <a:cxnLst/>
            <a:rect r="r" b="b" t="t" l="l"/>
            <a:pathLst>
              <a:path h="2739950" w="6903357">
                <a:moveTo>
                  <a:pt x="0" y="0"/>
                </a:moveTo>
                <a:lnTo>
                  <a:pt x="6903357" y="0"/>
                </a:lnTo>
                <a:lnTo>
                  <a:pt x="6903357" y="2739950"/>
                </a:lnTo>
                <a:lnTo>
                  <a:pt x="0" y="2739950"/>
                </a:lnTo>
                <a:lnTo>
                  <a:pt x="0" y="0"/>
                </a:lnTo>
                <a:close/>
              </a:path>
            </a:pathLst>
          </a:custGeom>
          <a:blipFill>
            <a:blip r:embed="rId5"/>
            <a:stretch>
              <a:fillRect l="0" t="0" r="0" b="0"/>
            </a:stretch>
          </a:blipFill>
        </p:spPr>
      </p:sp>
      <p:sp>
        <p:nvSpPr>
          <p:cNvPr name="Freeform 9" id="9"/>
          <p:cNvSpPr/>
          <p:nvPr/>
        </p:nvSpPr>
        <p:spPr>
          <a:xfrm flipH="false" flipV="false" rot="0">
            <a:off x="9058744" y="5234414"/>
            <a:ext cx="6911595" cy="2746493"/>
          </a:xfrm>
          <a:custGeom>
            <a:avLst/>
            <a:gdLst/>
            <a:ahLst/>
            <a:cxnLst/>
            <a:rect r="r" b="b" t="t" l="l"/>
            <a:pathLst>
              <a:path h="2746493" w="6911595">
                <a:moveTo>
                  <a:pt x="0" y="0"/>
                </a:moveTo>
                <a:lnTo>
                  <a:pt x="6911594" y="0"/>
                </a:lnTo>
                <a:lnTo>
                  <a:pt x="6911594" y="2746493"/>
                </a:lnTo>
                <a:lnTo>
                  <a:pt x="0" y="2746493"/>
                </a:lnTo>
                <a:lnTo>
                  <a:pt x="0" y="0"/>
                </a:lnTo>
                <a:close/>
              </a:path>
            </a:pathLst>
          </a:custGeom>
          <a:blipFill>
            <a:blip r:embed="rId6"/>
            <a:stretch>
              <a:fillRect l="0" t="0" r="0" b="0"/>
            </a:stretch>
          </a:blipFill>
        </p:spPr>
      </p:sp>
      <p:sp>
        <p:nvSpPr>
          <p:cNvPr name="TextBox 10" id="10"/>
          <p:cNvSpPr txBox="true"/>
          <p:nvPr/>
        </p:nvSpPr>
        <p:spPr>
          <a:xfrm rot="0">
            <a:off x="1028700" y="2234313"/>
            <a:ext cx="5431653" cy="393597"/>
          </a:xfrm>
          <a:prstGeom prst="rect">
            <a:avLst/>
          </a:prstGeom>
        </p:spPr>
        <p:txBody>
          <a:bodyPr anchor="t" rtlCol="false" tIns="0" lIns="0" bIns="0" rIns="0">
            <a:spAutoFit/>
          </a:bodyPr>
          <a:lstStyle/>
          <a:p>
            <a:pPr algn="just">
              <a:lnSpc>
                <a:spcPts val="3081"/>
              </a:lnSpc>
            </a:pPr>
            <a:r>
              <a:rPr lang="en-US" sz="2525">
                <a:solidFill>
                  <a:srgbClr val="000000"/>
                </a:solidFill>
                <a:latin typeface="Libre Baskerville"/>
                <a:ea typeface="Libre Baskerville"/>
                <a:cs typeface="Libre Baskerville"/>
                <a:sym typeface="Libre Baskerville"/>
              </a:rPr>
              <a:t>EDA (Exploratory Data Analysis)</a:t>
            </a:r>
          </a:p>
        </p:txBody>
      </p:sp>
      <p:sp>
        <p:nvSpPr>
          <p:cNvPr name="TextBox 11" id="11"/>
          <p:cNvSpPr txBox="true"/>
          <p:nvPr/>
        </p:nvSpPr>
        <p:spPr>
          <a:xfrm rot="0">
            <a:off x="2599629" y="1021172"/>
            <a:ext cx="13088742" cy="457088"/>
          </a:xfrm>
          <a:prstGeom prst="rect">
            <a:avLst/>
          </a:prstGeom>
        </p:spPr>
        <p:txBody>
          <a:bodyPr anchor="t" rtlCol="false" tIns="0" lIns="0" bIns="0" rIns="0">
            <a:spAutoFit/>
          </a:bodyPr>
          <a:lstStyle/>
          <a:p>
            <a:pPr algn="ctr">
              <a:lnSpc>
                <a:spcPts val="3600"/>
              </a:lnSpc>
            </a:pPr>
            <a:r>
              <a:rPr lang="en-US" sz="3000" spc="300">
                <a:solidFill>
                  <a:srgbClr val="000000"/>
                </a:solidFill>
                <a:latin typeface="Libre Baskerville Bold"/>
                <a:ea typeface="Libre Baskerville Bold"/>
                <a:cs typeface="Libre Baskerville Bold"/>
                <a:sym typeface="Libre Baskerville Bold"/>
              </a:rPr>
              <a:t>DATA SCRAPPING - EDA + FEATURE ENGINEERING</a:t>
            </a:r>
          </a:p>
        </p:txBody>
      </p:sp>
      <p:sp>
        <p:nvSpPr>
          <p:cNvPr name="TextBox 12" id="12"/>
          <p:cNvSpPr txBox="true"/>
          <p:nvPr/>
        </p:nvSpPr>
        <p:spPr>
          <a:xfrm rot="0">
            <a:off x="1764552" y="5803412"/>
            <a:ext cx="5431653" cy="177778"/>
          </a:xfrm>
          <a:prstGeom prst="rect">
            <a:avLst/>
          </a:prstGeom>
        </p:spPr>
        <p:txBody>
          <a:bodyPr anchor="t" rtlCol="false" tIns="0" lIns="0" bIns="0" rIns="0">
            <a:spAutoFit/>
          </a:bodyPr>
          <a:lstStyle/>
          <a:p>
            <a:pPr algn="ctr">
              <a:lnSpc>
                <a:spcPts val="1464"/>
              </a:lnSpc>
            </a:pPr>
            <a:r>
              <a:rPr lang="en-US" sz="1200">
                <a:solidFill>
                  <a:srgbClr val="000000"/>
                </a:solidFill>
                <a:latin typeface="Libre Baskerville"/>
                <a:ea typeface="Libre Baskerville"/>
                <a:cs typeface="Libre Baskerville"/>
                <a:sym typeface="Libre Baskerville"/>
              </a:rPr>
              <a:t>Women had a significantly higher survival rate compared to men</a:t>
            </a:r>
          </a:p>
        </p:txBody>
      </p:sp>
      <p:sp>
        <p:nvSpPr>
          <p:cNvPr name="TextBox 13" id="13"/>
          <p:cNvSpPr txBox="true"/>
          <p:nvPr/>
        </p:nvSpPr>
        <p:spPr>
          <a:xfrm rot="0">
            <a:off x="9798715" y="4786414"/>
            <a:ext cx="5431653" cy="358604"/>
          </a:xfrm>
          <a:prstGeom prst="rect">
            <a:avLst/>
          </a:prstGeom>
        </p:spPr>
        <p:txBody>
          <a:bodyPr anchor="t" rtlCol="false" tIns="0" lIns="0" bIns="0" rIns="0">
            <a:spAutoFit/>
          </a:bodyPr>
          <a:lstStyle/>
          <a:p>
            <a:pPr algn="ctr">
              <a:lnSpc>
                <a:spcPts val="1464"/>
              </a:lnSpc>
            </a:pPr>
            <a:r>
              <a:rPr lang="en-US" sz="1200">
                <a:solidFill>
                  <a:srgbClr val="000000"/>
                </a:solidFill>
                <a:latin typeface="Libre Baskerville"/>
                <a:ea typeface="Libre Baskerville"/>
                <a:cs typeface="Libre Baskerville"/>
                <a:sym typeface="Libre Baskerville"/>
              </a:rPr>
              <a:t>First-class passengers had the highest survival rate, while third-class passengers had the highest fatality rate</a:t>
            </a:r>
          </a:p>
        </p:txBody>
      </p:sp>
      <p:sp>
        <p:nvSpPr>
          <p:cNvPr name="TextBox 14" id="14"/>
          <p:cNvSpPr txBox="true"/>
          <p:nvPr/>
        </p:nvSpPr>
        <p:spPr>
          <a:xfrm rot="0">
            <a:off x="1764552" y="8996382"/>
            <a:ext cx="5431653" cy="358604"/>
          </a:xfrm>
          <a:prstGeom prst="rect">
            <a:avLst/>
          </a:prstGeom>
        </p:spPr>
        <p:txBody>
          <a:bodyPr anchor="t" rtlCol="false" tIns="0" lIns="0" bIns="0" rIns="0">
            <a:spAutoFit/>
          </a:bodyPr>
          <a:lstStyle/>
          <a:p>
            <a:pPr algn="ctr">
              <a:lnSpc>
                <a:spcPts val="1464"/>
              </a:lnSpc>
            </a:pPr>
            <a:r>
              <a:rPr lang="en-US" sz="1200">
                <a:solidFill>
                  <a:srgbClr val="000000"/>
                </a:solidFill>
                <a:latin typeface="Libre Baskerville"/>
                <a:ea typeface="Libre Baskerville"/>
                <a:cs typeface="Libre Baskerville"/>
                <a:sym typeface="Libre Baskerville"/>
              </a:rPr>
              <a:t>Passengers traveling alone had both the highest survival and fatality rates</a:t>
            </a:r>
          </a:p>
        </p:txBody>
      </p:sp>
      <p:sp>
        <p:nvSpPr>
          <p:cNvPr name="TextBox 15" id="15"/>
          <p:cNvSpPr txBox="true"/>
          <p:nvPr/>
        </p:nvSpPr>
        <p:spPr>
          <a:xfrm rot="0">
            <a:off x="9798715" y="8066632"/>
            <a:ext cx="5431653" cy="539431"/>
          </a:xfrm>
          <a:prstGeom prst="rect">
            <a:avLst/>
          </a:prstGeom>
        </p:spPr>
        <p:txBody>
          <a:bodyPr anchor="t" rtlCol="false" tIns="0" lIns="0" bIns="0" rIns="0">
            <a:spAutoFit/>
          </a:bodyPr>
          <a:lstStyle/>
          <a:p>
            <a:pPr algn="ctr">
              <a:lnSpc>
                <a:spcPts val="1464"/>
              </a:lnSpc>
            </a:pPr>
            <a:r>
              <a:rPr lang="en-US" sz="1200">
                <a:solidFill>
                  <a:srgbClr val="000000"/>
                </a:solidFill>
                <a:latin typeface="Libre Baskerville"/>
                <a:ea typeface="Libre Baskerville"/>
                <a:cs typeface="Libre Baskerville"/>
                <a:sym typeface="Libre Baskerville"/>
              </a:rPr>
              <a:t>Passengers traveling alone had the highest fatality rate, while those traveling with two or more parents or children had the highest survival rate</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989898"/>
        </a:solidFill>
      </p:bgPr>
    </p:bg>
    <p:spTree>
      <p:nvGrpSpPr>
        <p:cNvPr id="1" name=""/>
        <p:cNvGrpSpPr/>
        <p:nvPr/>
      </p:nvGrpSpPr>
      <p:grpSpPr>
        <a:xfrm>
          <a:off x="0" y="0"/>
          <a:ext cx="0" cy="0"/>
          <a:chOff x="0" y="0"/>
          <a:chExt cx="0" cy="0"/>
        </a:xfrm>
      </p:grpSpPr>
      <p:sp>
        <p:nvSpPr>
          <p:cNvPr name="AutoShape 2" id="2"/>
          <p:cNvSpPr/>
          <p:nvPr/>
        </p:nvSpPr>
        <p:spPr>
          <a:xfrm rot="0">
            <a:off x="207455" y="207455"/>
            <a:ext cx="17873089" cy="9872089"/>
          </a:xfrm>
          <a:prstGeom prst="rect">
            <a:avLst/>
          </a:prstGeom>
          <a:solidFill>
            <a:srgbClr val="EAEAEA"/>
          </a:solidFill>
        </p:spPr>
      </p:sp>
      <p:grpSp>
        <p:nvGrpSpPr>
          <p:cNvPr name="Group 3" id="3"/>
          <p:cNvGrpSpPr/>
          <p:nvPr/>
        </p:nvGrpSpPr>
        <p:grpSpPr>
          <a:xfrm rot="0">
            <a:off x="14177116" y="8996382"/>
            <a:ext cx="3586444" cy="865464"/>
            <a:chOff x="0" y="0"/>
            <a:chExt cx="4781926" cy="1153952"/>
          </a:xfrm>
        </p:grpSpPr>
        <p:sp>
          <p:nvSpPr>
            <p:cNvPr name="Freeform 4" id="4"/>
            <p:cNvSpPr/>
            <p:nvPr/>
          </p:nvSpPr>
          <p:spPr>
            <a:xfrm flipH="false" flipV="false" rot="0">
              <a:off x="3273068" y="426321"/>
              <a:ext cx="1508858" cy="727631"/>
            </a:xfrm>
            <a:custGeom>
              <a:avLst/>
              <a:gdLst/>
              <a:ahLst/>
              <a:cxnLst/>
              <a:rect r="r" b="b" t="t" l="l"/>
              <a:pathLst>
                <a:path h="727631" w="1508858">
                  <a:moveTo>
                    <a:pt x="0" y="0"/>
                  </a:moveTo>
                  <a:lnTo>
                    <a:pt x="1508858" y="0"/>
                  </a:lnTo>
                  <a:lnTo>
                    <a:pt x="1508858" y="727631"/>
                  </a:lnTo>
                  <a:lnTo>
                    <a:pt x="0" y="727631"/>
                  </a:lnTo>
                  <a:lnTo>
                    <a:pt x="0" y="0"/>
                  </a:lnTo>
                  <a:close/>
                </a:path>
              </a:pathLst>
            </a:custGeom>
            <a:blipFill>
              <a:blip r:embed="rId2"/>
              <a:stretch>
                <a:fillRect l="0" t="-19121" r="0" b="-19121"/>
              </a:stretch>
            </a:blipFill>
          </p:spPr>
        </p:sp>
        <p:sp>
          <p:nvSpPr>
            <p:cNvPr name="TextBox 5" id="5"/>
            <p:cNvSpPr txBox="true"/>
            <p:nvPr/>
          </p:nvSpPr>
          <p:spPr>
            <a:xfrm rot="0">
              <a:off x="0" y="9525"/>
              <a:ext cx="4781926" cy="610489"/>
            </a:xfrm>
            <a:prstGeom prst="rect">
              <a:avLst/>
            </a:prstGeom>
          </p:spPr>
          <p:txBody>
            <a:bodyPr anchor="t" rtlCol="false" tIns="0" lIns="0" bIns="0" rIns="0">
              <a:spAutoFit/>
            </a:bodyPr>
            <a:lstStyle/>
            <a:p>
              <a:pPr algn="ctr">
                <a:lnSpc>
                  <a:spcPts val="1887"/>
                </a:lnSpc>
              </a:pPr>
              <a:r>
                <a:rPr lang="en-US" sz="1547">
                  <a:solidFill>
                    <a:srgbClr val="131313"/>
                  </a:solidFill>
                  <a:latin typeface="Libre Baskerville"/>
                  <a:ea typeface="Libre Baskerville"/>
                  <a:cs typeface="Libre Baskerville"/>
                  <a:sym typeface="Libre Baskerville"/>
                </a:rPr>
                <a:t>Data Science Digital Skill Fair 30.0</a:t>
              </a:r>
            </a:p>
            <a:p>
              <a:pPr algn="ctr" marL="0" indent="0" lvl="0">
                <a:lnSpc>
                  <a:spcPts val="1887"/>
                </a:lnSpc>
                <a:spcBef>
                  <a:spcPct val="0"/>
                </a:spcBef>
              </a:pPr>
              <a:r>
                <a:rPr lang="en-US" sz="1547">
                  <a:solidFill>
                    <a:srgbClr val="131313"/>
                  </a:solidFill>
                  <a:latin typeface="Libre Baskerville"/>
                  <a:ea typeface="Libre Baskerville"/>
                  <a:cs typeface="Libre Baskerville"/>
                  <a:sym typeface="Libre Baskerville"/>
                </a:rPr>
                <a:t>             by: </a:t>
              </a:r>
            </a:p>
          </p:txBody>
        </p:sp>
      </p:grpSp>
      <p:sp>
        <p:nvSpPr>
          <p:cNvPr name="Freeform 6" id="6"/>
          <p:cNvSpPr/>
          <p:nvPr/>
        </p:nvSpPr>
        <p:spPr>
          <a:xfrm flipH="false" flipV="false" rot="0">
            <a:off x="7712064" y="2524627"/>
            <a:ext cx="9547236" cy="2032818"/>
          </a:xfrm>
          <a:custGeom>
            <a:avLst/>
            <a:gdLst/>
            <a:ahLst/>
            <a:cxnLst/>
            <a:rect r="r" b="b" t="t" l="l"/>
            <a:pathLst>
              <a:path h="2032818" w="9547236">
                <a:moveTo>
                  <a:pt x="0" y="0"/>
                </a:moveTo>
                <a:lnTo>
                  <a:pt x="9547236" y="0"/>
                </a:lnTo>
                <a:lnTo>
                  <a:pt x="9547236" y="2032818"/>
                </a:lnTo>
                <a:lnTo>
                  <a:pt x="0" y="2032818"/>
                </a:lnTo>
                <a:lnTo>
                  <a:pt x="0" y="0"/>
                </a:lnTo>
                <a:close/>
              </a:path>
            </a:pathLst>
          </a:custGeom>
          <a:blipFill>
            <a:blip r:embed="rId3"/>
            <a:stretch>
              <a:fillRect l="0" t="0" r="0" b="0"/>
            </a:stretch>
          </a:blipFill>
        </p:spPr>
      </p:sp>
      <p:sp>
        <p:nvSpPr>
          <p:cNvPr name="Freeform 7" id="7"/>
          <p:cNvSpPr/>
          <p:nvPr/>
        </p:nvSpPr>
        <p:spPr>
          <a:xfrm flipH="false" flipV="false" rot="0">
            <a:off x="761492" y="5970092"/>
            <a:ext cx="8234136" cy="2521565"/>
          </a:xfrm>
          <a:custGeom>
            <a:avLst/>
            <a:gdLst/>
            <a:ahLst/>
            <a:cxnLst/>
            <a:rect r="r" b="b" t="t" l="l"/>
            <a:pathLst>
              <a:path h="2521565" w="8234136">
                <a:moveTo>
                  <a:pt x="0" y="0"/>
                </a:moveTo>
                <a:lnTo>
                  <a:pt x="8234137" y="0"/>
                </a:lnTo>
                <a:lnTo>
                  <a:pt x="8234137" y="2521565"/>
                </a:lnTo>
                <a:lnTo>
                  <a:pt x="0" y="2521565"/>
                </a:lnTo>
                <a:lnTo>
                  <a:pt x="0" y="0"/>
                </a:lnTo>
                <a:close/>
              </a:path>
            </a:pathLst>
          </a:custGeom>
          <a:blipFill>
            <a:blip r:embed="rId4"/>
            <a:stretch>
              <a:fillRect l="0" t="0" r="0" b="0"/>
            </a:stretch>
          </a:blipFill>
        </p:spPr>
      </p:sp>
      <p:sp>
        <p:nvSpPr>
          <p:cNvPr name="TextBox 8" id="8"/>
          <p:cNvSpPr txBox="true"/>
          <p:nvPr/>
        </p:nvSpPr>
        <p:spPr>
          <a:xfrm rot="0">
            <a:off x="2599629" y="1021172"/>
            <a:ext cx="13088742" cy="457088"/>
          </a:xfrm>
          <a:prstGeom prst="rect">
            <a:avLst/>
          </a:prstGeom>
        </p:spPr>
        <p:txBody>
          <a:bodyPr anchor="t" rtlCol="false" tIns="0" lIns="0" bIns="0" rIns="0">
            <a:spAutoFit/>
          </a:bodyPr>
          <a:lstStyle/>
          <a:p>
            <a:pPr algn="ctr">
              <a:lnSpc>
                <a:spcPts val="3600"/>
              </a:lnSpc>
            </a:pPr>
            <a:r>
              <a:rPr lang="en-US" sz="3000" spc="300">
                <a:solidFill>
                  <a:srgbClr val="000000"/>
                </a:solidFill>
                <a:latin typeface="Libre Baskerville Bold"/>
                <a:ea typeface="Libre Baskerville Bold"/>
                <a:cs typeface="Libre Baskerville Bold"/>
                <a:sym typeface="Libre Baskerville Bold"/>
              </a:rPr>
              <a:t>DATA SCRAPPING - EDA + FEATURE ENGINEERING</a:t>
            </a:r>
          </a:p>
        </p:txBody>
      </p:sp>
      <p:sp>
        <p:nvSpPr>
          <p:cNvPr name="TextBox 9" id="9"/>
          <p:cNvSpPr txBox="true"/>
          <p:nvPr/>
        </p:nvSpPr>
        <p:spPr>
          <a:xfrm rot="0">
            <a:off x="1028700" y="2234313"/>
            <a:ext cx="5431653" cy="393597"/>
          </a:xfrm>
          <a:prstGeom prst="rect">
            <a:avLst/>
          </a:prstGeom>
        </p:spPr>
        <p:txBody>
          <a:bodyPr anchor="t" rtlCol="false" tIns="0" lIns="0" bIns="0" rIns="0">
            <a:spAutoFit/>
          </a:bodyPr>
          <a:lstStyle/>
          <a:p>
            <a:pPr algn="just">
              <a:lnSpc>
                <a:spcPts val="3081"/>
              </a:lnSpc>
            </a:pPr>
            <a:r>
              <a:rPr lang="en-US" sz="2525">
                <a:solidFill>
                  <a:srgbClr val="000000"/>
                </a:solidFill>
                <a:latin typeface="Libre Baskerville"/>
                <a:ea typeface="Libre Baskerville"/>
                <a:cs typeface="Libre Baskerville"/>
                <a:sym typeface="Libre Baskerville"/>
              </a:rPr>
              <a:t>Feature Engineering</a:t>
            </a:r>
          </a:p>
        </p:txBody>
      </p:sp>
      <p:sp>
        <p:nvSpPr>
          <p:cNvPr name="TextBox 10" id="10"/>
          <p:cNvSpPr txBox="true"/>
          <p:nvPr/>
        </p:nvSpPr>
        <p:spPr>
          <a:xfrm rot="0">
            <a:off x="1450173" y="3086204"/>
            <a:ext cx="5708939" cy="1471240"/>
          </a:xfrm>
          <a:prstGeom prst="rect">
            <a:avLst/>
          </a:prstGeom>
        </p:spPr>
        <p:txBody>
          <a:bodyPr anchor="t" rtlCol="false" tIns="0" lIns="0" bIns="0" rIns="0">
            <a:spAutoFit/>
          </a:bodyPr>
          <a:lstStyle/>
          <a:p>
            <a:pPr algn="l">
              <a:lnSpc>
                <a:spcPts val="2376"/>
              </a:lnSpc>
              <a:spcBef>
                <a:spcPct val="0"/>
              </a:spcBef>
            </a:pPr>
            <a:r>
              <a:rPr lang="en-US" sz="1948">
                <a:solidFill>
                  <a:srgbClr val="000000"/>
                </a:solidFill>
                <a:latin typeface="Libre Baskerville"/>
                <a:ea typeface="Libre Baskerville"/>
                <a:cs typeface="Libre Baskerville"/>
                <a:sym typeface="Libre Baskerville"/>
              </a:rPr>
              <a:t>The purpose of feature engineering is to enhance the performance of machine learning models by creating, selecting, or transforming features (variables) used in model training</a:t>
            </a:r>
          </a:p>
        </p:txBody>
      </p:sp>
      <p:sp>
        <p:nvSpPr>
          <p:cNvPr name="TextBox 11" id="11"/>
          <p:cNvSpPr txBox="true"/>
          <p:nvPr/>
        </p:nvSpPr>
        <p:spPr>
          <a:xfrm rot="0">
            <a:off x="9558754" y="4652635"/>
            <a:ext cx="5853857" cy="1653420"/>
          </a:xfrm>
          <a:prstGeom prst="rect">
            <a:avLst/>
          </a:prstGeom>
        </p:spPr>
        <p:txBody>
          <a:bodyPr anchor="t" rtlCol="false" tIns="0" lIns="0" bIns="0" rIns="0">
            <a:spAutoFit/>
          </a:bodyPr>
          <a:lstStyle/>
          <a:p>
            <a:pPr algn="l">
              <a:lnSpc>
                <a:spcPts val="1887"/>
              </a:lnSpc>
            </a:pPr>
            <a:r>
              <a:rPr lang="en-US" sz="1547">
                <a:solidFill>
                  <a:srgbClr val="000000"/>
                </a:solidFill>
                <a:latin typeface="Libre Baskerville"/>
                <a:ea typeface="Libre Baskerville"/>
                <a:cs typeface="Libre Baskerville"/>
                <a:sym typeface="Libre Baskerville"/>
              </a:rPr>
              <a:t>To enhance the model's performance, the age column was transformed using the code below:</a:t>
            </a:r>
          </a:p>
          <a:p>
            <a:pPr algn="l" marL="334064" indent="-167032" lvl="1">
              <a:lnSpc>
                <a:spcPts val="1887"/>
              </a:lnSpc>
              <a:buFont typeface="Arial"/>
              <a:buChar char="•"/>
            </a:pPr>
            <a:r>
              <a:rPr lang="en-US" sz="1547">
                <a:solidFill>
                  <a:srgbClr val="000000"/>
                </a:solidFill>
                <a:latin typeface="Libre Baskerville"/>
                <a:ea typeface="Libre Baskerville"/>
                <a:cs typeface="Libre Baskerville"/>
                <a:sym typeface="Libre Baskerville"/>
              </a:rPr>
              <a:t>0 for individuals 16 years old or younger, </a:t>
            </a:r>
          </a:p>
          <a:p>
            <a:pPr algn="l" marL="334064" indent="-167032" lvl="1">
              <a:lnSpc>
                <a:spcPts val="1887"/>
              </a:lnSpc>
              <a:buFont typeface="Arial"/>
              <a:buChar char="•"/>
            </a:pPr>
            <a:r>
              <a:rPr lang="en-US" sz="1547">
                <a:solidFill>
                  <a:srgbClr val="000000"/>
                </a:solidFill>
                <a:latin typeface="Libre Baskerville"/>
                <a:ea typeface="Libre Baskerville"/>
                <a:cs typeface="Libre Baskerville"/>
                <a:sym typeface="Libre Baskerville"/>
              </a:rPr>
              <a:t>1 for those aged 17 to 26, </a:t>
            </a:r>
          </a:p>
          <a:p>
            <a:pPr algn="l" marL="334064" indent="-167032" lvl="1">
              <a:lnSpc>
                <a:spcPts val="1887"/>
              </a:lnSpc>
              <a:buFont typeface="Arial"/>
              <a:buChar char="•"/>
            </a:pPr>
            <a:r>
              <a:rPr lang="en-US" sz="1547">
                <a:solidFill>
                  <a:srgbClr val="000000"/>
                </a:solidFill>
                <a:latin typeface="Libre Baskerville"/>
                <a:ea typeface="Libre Baskerville"/>
                <a:cs typeface="Libre Baskerville"/>
                <a:sym typeface="Libre Baskerville"/>
              </a:rPr>
              <a:t>2 for 27 to 36, </a:t>
            </a:r>
          </a:p>
          <a:p>
            <a:pPr algn="l" marL="334064" indent="-167032" lvl="1">
              <a:lnSpc>
                <a:spcPts val="1887"/>
              </a:lnSpc>
              <a:buFont typeface="Arial"/>
              <a:buChar char="•"/>
            </a:pPr>
            <a:r>
              <a:rPr lang="en-US" sz="1547">
                <a:solidFill>
                  <a:srgbClr val="000000"/>
                </a:solidFill>
                <a:latin typeface="Libre Baskerville"/>
                <a:ea typeface="Libre Baskerville"/>
                <a:cs typeface="Libre Baskerville"/>
                <a:sym typeface="Libre Baskerville"/>
              </a:rPr>
              <a:t>3 for 37 to 62, and </a:t>
            </a:r>
          </a:p>
          <a:p>
            <a:pPr algn="l" marL="334064" indent="-167032" lvl="1">
              <a:lnSpc>
                <a:spcPts val="1887"/>
              </a:lnSpc>
              <a:buFont typeface="Arial"/>
              <a:buChar char="•"/>
            </a:pPr>
            <a:r>
              <a:rPr lang="en-US" sz="1547">
                <a:solidFill>
                  <a:srgbClr val="000000"/>
                </a:solidFill>
                <a:latin typeface="Libre Baskerville"/>
                <a:ea typeface="Libre Baskerville"/>
                <a:cs typeface="Libre Baskerville"/>
                <a:sym typeface="Libre Baskerville"/>
              </a:rPr>
              <a:t>4 for those over 62. </a:t>
            </a:r>
          </a:p>
        </p:txBody>
      </p:sp>
      <p:sp>
        <p:nvSpPr>
          <p:cNvPr name="TextBox 12" id="12"/>
          <p:cNvSpPr txBox="true"/>
          <p:nvPr/>
        </p:nvSpPr>
        <p:spPr>
          <a:xfrm rot="0">
            <a:off x="9144000" y="6810221"/>
            <a:ext cx="5853857" cy="1177170"/>
          </a:xfrm>
          <a:prstGeom prst="rect">
            <a:avLst/>
          </a:prstGeom>
        </p:spPr>
        <p:txBody>
          <a:bodyPr anchor="t" rtlCol="false" tIns="0" lIns="0" bIns="0" rIns="0">
            <a:spAutoFit/>
          </a:bodyPr>
          <a:lstStyle/>
          <a:p>
            <a:pPr algn="l">
              <a:lnSpc>
                <a:spcPts val="1887"/>
              </a:lnSpc>
            </a:pPr>
            <a:r>
              <a:rPr lang="en-US" sz="1547">
                <a:solidFill>
                  <a:srgbClr val="000000"/>
                </a:solidFill>
                <a:latin typeface="Libre Baskerville"/>
                <a:ea typeface="Libre Baskerville"/>
                <a:cs typeface="Libre Baskerville"/>
                <a:sym typeface="Libre Baskerville"/>
              </a:rPr>
              <a:t>To enhance the model's performance, the embarked column was transformed using the code below:</a:t>
            </a:r>
          </a:p>
          <a:p>
            <a:pPr algn="l" marL="334064" indent="-167032" lvl="1">
              <a:lnSpc>
                <a:spcPts val="1887"/>
              </a:lnSpc>
              <a:buFont typeface="Arial"/>
              <a:buChar char="•"/>
            </a:pPr>
            <a:r>
              <a:rPr lang="en-US" sz="1547">
                <a:solidFill>
                  <a:srgbClr val="000000"/>
                </a:solidFill>
                <a:latin typeface="Libre Baskerville"/>
                <a:ea typeface="Libre Baskerville"/>
                <a:cs typeface="Libre Baskerville"/>
                <a:sym typeface="Libre Baskerville"/>
              </a:rPr>
              <a:t>0 for S</a:t>
            </a:r>
          </a:p>
          <a:p>
            <a:pPr algn="l" marL="334064" indent="-167032" lvl="1">
              <a:lnSpc>
                <a:spcPts val="1887"/>
              </a:lnSpc>
              <a:buFont typeface="Arial"/>
              <a:buChar char="•"/>
            </a:pPr>
            <a:r>
              <a:rPr lang="en-US" sz="1547">
                <a:solidFill>
                  <a:srgbClr val="000000"/>
                </a:solidFill>
                <a:latin typeface="Libre Baskerville"/>
                <a:ea typeface="Libre Baskerville"/>
                <a:cs typeface="Libre Baskerville"/>
                <a:sym typeface="Libre Baskerville"/>
              </a:rPr>
              <a:t>1 for C</a:t>
            </a:r>
          </a:p>
          <a:p>
            <a:pPr algn="l" marL="334064" indent="-167032" lvl="1">
              <a:lnSpc>
                <a:spcPts val="1887"/>
              </a:lnSpc>
              <a:buFont typeface="Arial"/>
              <a:buChar char="•"/>
            </a:pPr>
            <a:r>
              <a:rPr lang="en-US" sz="1547">
                <a:solidFill>
                  <a:srgbClr val="000000"/>
                </a:solidFill>
                <a:latin typeface="Libre Baskerville"/>
                <a:ea typeface="Libre Baskerville"/>
                <a:cs typeface="Libre Baskerville"/>
                <a:sym typeface="Libre Baskerville"/>
              </a:rPr>
              <a:t>2 for Q</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DAGOMKWJMPQ</dc:identifier>
  <dcterms:modified xsi:type="dcterms:W3CDTF">2011-08-01T06:04:30Z</dcterms:modified>
  <cp:revision>1</cp:revision>
  <dc:title>Titanic - Machine Learning from Disaster</dc:title>
</cp:coreProperties>
</file>